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91" r:id="rId5"/>
    <p:sldId id="293" r:id="rId6"/>
    <p:sldId id="292" r:id="rId7"/>
    <p:sldId id="294" r:id="rId8"/>
    <p:sldId id="295" r:id="rId9"/>
    <p:sldId id="296" r:id="rId10"/>
    <p:sldId id="297" r:id="rId11"/>
    <p:sldId id="298" r:id="rId12"/>
    <p:sldId id="29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33"/>
    <a:srgbClr val="FF3300"/>
    <a:srgbClr val="FF00FF"/>
    <a:srgbClr val="660066"/>
    <a:srgbClr val="FFFFCC"/>
    <a:srgbClr val="FFFF99"/>
    <a:srgbClr val="FFECA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5.wmf"/><Relationship Id="rId1" Type="http://schemas.openxmlformats.org/officeDocument/2006/relationships/image" Target="../media/image19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5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5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0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0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1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0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5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4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7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D288-4A0D-4191-988C-0258A161A5F2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1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1D288-4A0D-4191-988C-0258A161A5F2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9501-0827-4A8A-80B2-FAAC124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0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1.png"/><Relationship Id="rId18" Type="http://schemas.openxmlformats.org/officeDocument/2006/relationships/image" Target="../media/image74.png"/><Relationship Id="rId26" Type="http://schemas.openxmlformats.org/officeDocument/2006/relationships/oleObject" Target="../embeddings/oleObject30.bin"/><Relationship Id="rId3" Type="http://schemas.openxmlformats.org/officeDocument/2006/relationships/image" Target="../media/image63.png"/><Relationship Id="rId21" Type="http://schemas.openxmlformats.org/officeDocument/2006/relationships/image" Target="../media/image77.png"/><Relationship Id="rId7" Type="http://schemas.openxmlformats.org/officeDocument/2006/relationships/image" Target="../media/image67.png"/><Relationship Id="rId12" Type="http://schemas.openxmlformats.org/officeDocument/2006/relationships/image" Target="../media/image70.png"/><Relationship Id="rId17" Type="http://schemas.openxmlformats.org/officeDocument/2006/relationships/image" Target="../media/image73.png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5.wmf"/><Relationship Id="rId20" Type="http://schemas.openxmlformats.org/officeDocument/2006/relationships/image" Target="../media/image76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66.png"/><Relationship Id="rId11" Type="http://schemas.openxmlformats.org/officeDocument/2006/relationships/image" Target="../media/image69.png"/><Relationship Id="rId24" Type="http://schemas.openxmlformats.org/officeDocument/2006/relationships/oleObject" Target="../embeddings/oleObject29.bin"/><Relationship Id="rId5" Type="http://schemas.openxmlformats.org/officeDocument/2006/relationships/image" Target="../media/image65.png"/><Relationship Id="rId15" Type="http://schemas.openxmlformats.org/officeDocument/2006/relationships/oleObject" Target="../embeddings/oleObject27.bin"/><Relationship Id="rId23" Type="http://schemas.openxmlformats.org/officeDocument/2006/relationships/image" Target="../media/image26.wmf"/><Relationship Id="rId10" Type="http://schemas.openxmlformats.org/officeDocument/2006/relationships/image" Target="../media/image5.wmf"/><Relationship Id="rId19" Type="http://schemas.openxmlformats.org/officeDocument/2006/relationships/image" Target="../media/image75.png"/><Relationship Id="rId4" Type="http://schemas.openxmlformats.org/officeDocument/2006/relationships/image" Target="../media/image64.pn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72.png"/><Relationship Id="rId22" Type="http://schemas.openxmlformats.org/officeDocument/2006/relationships/oleObject" Target="../embeddings/oleObject28.bin"/><Relationship Id="rId27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85.png"/><Relationship Id="rId18" Type="http://schemas.openxmlformats.org/officeDocument/2006/relationships/image" Target="../media/image90.png"/><Relationship Id="rId3" Type="http://schemas.openxmlformats.org/officeDocument/2006/relationships/oleObject" Target="../embeddings/oleObject31.bin"/><Relationship Id="rId21" Type="http://schemas.openxmlformats.org/officeDocument/2006/relationships/image" Target="../media/image93.png"/><Relationship Id="rId7" Type="http://schemas.openxmlformats.org/officeDocument/2006/relationships/image" Target="../media/image83.png"/><Relationship Id="rId12" Type="http://schemas.openxmlformats.org/officeDocument/2006/relationships/image" Target="../media/image84.png"/><Relationship Id="rId17" Type="http://schemas.openxmlformats.org/officeDocument/2006/relationships/image" Target="../media/image89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8.png"/><Relationship Id="rId20" Type="http://schemas.openxmlformats.org/officeDocument/2006/relationships/image" Target="../media/image92.png"/><Relationship Id="rId1" Type="http://schemas.openxmlformats.org/officeDocument/2006/relationships/vmlDrawing" Target="../drawings/vmlDrawing8.vml"/><Relationship Id="rId6" Type="http://schemas.openxmlformats.org/officeDocument/2006/relationships/image" Target="../media/image82.png"/><Relationship Id="rId11" Type="http://schemas.openxmlformats.org/officeDocument/2006/relationships/image" Target="../media/image31.wmf"/><Relationship Id="rId5" Type="http://schemas.openxmlformats.org/officeDocument/2006/relationships/image" Target="../media/image81.png"/><Relationship Id="rId15" Type="http://schemas.openxmlformats.org/officeDocument/2006/relationships/image" Target="../media/image87.png"/><Relationship Id="rId23" Type="http://schemas.openxmlformats.org/officeDocument/2006/relationships/image" Target="../media/image95.png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91.png"/><Relationship Id="rId4" Type="http://schemas.openxmlformats.org/officeDocument/2006/relationships/image" Target="../media/image29.wmf"/><Relationship Id="rId9" Type="http://schemas.openxmlformats.org/officeDocument/2006/relationships/image" Target="../media/image30.wmf"/><Relationship Id="rId14" Type="http://schemas.openxmlformats.org/officeDocument/2006/relationships/image" Target="../media/image86.png"/><Relationship Id="rId22" Type="http://schemas.openxmlformats.org/officeDocument/2006/relationships/image" Target="../media/image9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6.png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38.bin"/><Relationship Id="rId7" Type="http://schemas.openxmlformats.org/officeDocument/2006/relationships/image" Target="../media/image102.png"/><Relationship Id="rId12" Type="http://schemas.openxmlformats.org/officeDocument/2006/relationships/image" Target="../media/image105.png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09.png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1.png"/><Relationship Id="rId11" Type="http://schemas.openxmlformats.org/officeDocument/2006/relationships/image" Target="../media/image5.wmf"/><Relationship Id="rId24" Type="http://schemas.openxmlformats.org/officeDocument/2006/relationships/image" Target="../media/image36.wmf"/><Relationship Id="rId5" Type="http://schemas.openxmlformats.org/officeDocument/2006/relationships/image" Target="../media/image39.png"/><Relationship Id="rId15" Type="http://schemas.openxmlformats.org/officeDocument/2006/relationships/image" Target="../media/image108.png"/><Relationship Id="rId23" Type="http://schemas.openxmlformats.org/officeDocument/2006/relationships/oleObject" Target="../embeddings/oleObject39.bin"/><Relationship Id="rId10" Type="http://schemas.openxmlformats.org/officeDocument/2006/relationships/oleObject" Target="../embeddings/oleObject35.bin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32.wmf"/><Relationship Id="rId9" Type="http://schemas.openxmlformats.org/officeDocument/2006/relationships/image" Target="../media/image104.png"/><Relationship Id="rId14" Type="http://schemas.openxmlformats.org/officeDocument/2006/relationships/image" Target="../media/image107.png"/><Relationship Id="rId22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16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30.png"/><Relationship Id="rId3" Type="http://schemas.openxmlformats.org/officeDocument/2006/relationships/image" Target="../media/image23.png"/><Relationship Id="rId7" Type="http://schemas.openxmlformats.org/officeDocument/2006/relationships/image" Target="../media/image4.wmf"/><Relationship Id="rId12" Type="http://schemas.openxmlformats.org/officeDocument/2006/relationships/image" Target="../media/image5.wmf"/><Relationship Id="rId17" Type="http://schemas.openxmlformats.org/officeDocument/2006/relationships/image" Target="../media/image29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8.png"/><Relationship Id="rId20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3.wmf"/><Relationship Id="rId15" Type="http://schemas.openxmlformats.org/officeDocument/2006/relationships/image" Target="../media/image27.png"/><Relationship Id="rId10" Type="http://schemas.openxmlformats.org/officeDocument/2006/relationships/image" Target="../media/image26.png"/><Relationship Id="rId19" Type="http://schemas.openxmlformats.org/officeDocument/2006/relationships/oleObject" Target="../embeddings/oleObject7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25.png"/><Relationship Id="rId1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38.png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7.png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36.png"/><Relationship Id="rId15" Type="http://schemas.openxmlformats.org/officeDocument/2006/relationships/image" Target="../media/image12.wmf"/><Relationship Id="rId10" Type="http://schemas.openxmlformats.org/officeDocument/2006/relationships/image" Target="../media/image10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hyperlink" Target="http://stattrek.com/help/glossary.aspx?Target=Matrix" TargetMode="External"/><Relationship Id="rId4" Type="http://schemas.openxmlformats.org/officeDocument/2006/relationships/image" Target="../media/image13.wmf"/><Relationship Id="rId9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Relationship Id="rId9" Type="http://schemas.openxmlformats.org/officeDocument/2006/relationships/hyperlink" Target="http://stattrek.com/help/glossary.aspx?Target=Matrix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5.png"/><Relationship Id="rId18" Type="http://schemas.openxmlformats.org/officeDocument/2006/relationships/image" Target="../media/image21.wmf"/><Relationship Id="rId26" Type="http://schemas.openxmlformats.org/officeDocument/2006/relationships/oleObject" Target="../embeddings/oleObject25.bin"/><Relationship Id="rId3" Type="http://schemas.openxmlformats.org/officeDocument/2006/relationships/oleObject" Target="../embeddings/oleObject19.bin"/><Relationship Id="rId21" Type="http://schemas.openxmlformats.org/officeDocument/2006/relationships/image" Target="../media/image22.wmf"/><Relationship Id="rId34" Type="http://schemas.openxmlformats.org/officeDocument/2006/relationships/image" Target="../media/image56.png"/><Relationship Id="rId7" Type="http://schemas.openxmlformats.org/officeDocument/2006/relationships/image" Target="../media/image41.png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22.bin"/><Relationship Id="rId25" Type="http://schemas.openxmlformats.org/officeDocument/2006/relationships/image" Target="../media/image49.png"/><Relationship Id="rId33" Type="http://schemas.openxmlformats.org/officeDocument/2006/relationships/image" Target="../media/image55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0.wmf"/><Relationship Id="rId20" Type="http://schemas.openxmlformats.org/officeDocument/2006/relationships/oleObject" Target="../embeddings/oleObject23.bin"/><Relationship Id="rId29" Type="http://schemas.openxmlformats.org/officeDocument/2006/relationships/image" Target="../media/image51.png"/><Relationship Id="rId1" Type="http://schemas.openxmlformats.org/officeDocument/2006/relationships/vmlDrawing" Target="../drawings/vmlDrawing6.vml"/><Relationship Id="rId6" Type="http://schemas.openxmlformats.org/officeDocument/2006/relationships/image" Target="../media/image40.png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3.wmf"/><Relationship Id="rId32" Type="http://schemas.openxmlformats.org/officeDocument/2006/relationships/image" Target="../media/image54.png"/><Relationship Id="rId5" Type="http://schemas.openxmlformats.org/officeDocument/2006/relationships/image" Target="../media/image39.png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4.bin"/><Relationship Id="rId28" Type="http://schemas.openxmlformats.org/officeDocument/2006/relationships/image" Target="../media/image50.png"/><Relationship Id="rId36" Type="http://schemas.openxmlformats.org/officeDocument/2006/relationships/image" Target="../media/image58.png"/><Relationship Id="rId10" Type="http://schemas.openxmlformats.org/officeDocument/2006/relationships/image" Target="../media/image44.png"/><Relationship Id="rId19" Type="http://schemas.openxmlformats.org/officeDocument/2006/relationships/image" Target="../media/image47.png"/><Relationship Id="rId31" Type="http://schemas.openxmlformats.org/officeDocument/2006/relationships/image" Target="../media/image53.png"/><Relationship Id="rId4" Type="http://schemas.openxmlformats.org/officeDocument/2006/relationships/image" Target="../media/image19.wmf"/><Relationship Id="rId9" Type="http://schemas.openxmlformats.org/officeDocument/2006/relationships/image" Target="../media/image43.png"/><Relationship Id="rId14" Type="http://schemas.openxmlformats.org/officeDocument/2006/relationships/image" Target="../media/image46.png"/><Relationship Id="rId22" Type="http://schemas.openxmlformats.org/officeDocument/2006/relationships/image" Target="../media/image48.png"/><Relationship Id="rId27" Type="http://schemas.openxmlformats.org/officeDocument/2006/relationships/image" Target="../media/image24.wmf"/><Relationship Id="rId30" Type="http://schemas.openxmlformats.org/officeDocument/2006/relationships/image" Target="../media/image52.png"/><Relationship Id="rId35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136" y="52508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Section 8.1 – Systems of Linear Equations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-2136" y="1380239"/>
                <a:ext cx="9144000" cy="789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=5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−4</m:t>
                                </m:r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+6</m:t>
                                </m:r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=−2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36" y="1380239"/>
                <a:ext cx="9144000" cy="7891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-2136" y="2590800"/>
                <a:ext cx="9144000" cy="1271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solidFill>
                                    <a:srgbClr val="0066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𝑧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=0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3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−2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+4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𝑧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=9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𝑧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=0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36" y="2590800"/>
                <a:ext cx="9144000" cy="12714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-2136" y="4114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Solutions are found at the intersection of the equations in the system.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22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136" y="52508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atrices to solve the following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ystems of equations.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Section 8.2 – Systems of Linear Equations - Matrices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209581" y="2107071"/>
                <a:ext cx="21982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581" y="2107071"/>
                <a:ext cx="2198298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069218" y="4876800"/>
                <a:ext cx="8958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=3</m:t>
                      </m:r>
                    </m:oMath>
                  </m:oMathPara>
                </a14:m>
                <a:endParaRPr lang="en-US" sz="2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218" y="4876800"/>
                <a:ext cx="895835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4776" y="5214232"/>
                <a:ext cx="11552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=−2</m:t>
                      </m:r>
                    </m:oMath>
                  </m:oMathPara>
                </a14:m>
                <a:endParaRPr lang="en-US" sz="2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776" y="5214232"/>
                <a:ext cx="1155286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3631" y="1133239"/>
                <a:ext cx="2743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=−4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31" y="1133239"/>
                <a:ext cx="274320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3631" y="1594904"/>
                <a:ext cx="28765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2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−3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+4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=−15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31" y="1594904"/>
                <a:ext cx="2876550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424" r="-847"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3631" y="2056569"/>
                <a:ext cx="2590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en-US" sz="240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−2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=12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31" y="2056569"/>
                <a:ext cx="2590800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706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069026"/>
              </p:ext>
            </p:extLst>
          </p:nvPr>
        </p:nvGraphicFramePr>
        <p:xfrm>
          <a:off x="189781" y="1057039"/>
          <a:ext cx="400050" cy="1520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9" imgW="190440" imgH="723600" progId="Equation.3">
                  <p:embed/>
                </p:oleObj>
              </mc:Choice>
              <mc:Fallback>
                <p:oleObj name="Equation" r:id="rId9" imgW="19044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9781" y="1057039"/>
                        <a:ext cx="400050" cy="1520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89765" y="1417419"/>
                <a:ext cx="481811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𝐶𝑜𝑛𝑡𝑖𝑛𝑢𝑒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𝑡𝑜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𝑅𝑒𝑑𝑢𝑐𝑒𝑑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𝑅𝑜𝑤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𝐸𝑐h𝑒𝑙𝑜𝑛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𝐹𝑜𝑟𝑚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9765" y="1417419"/>
                <a:ext cx="4818114" cy="4001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258464" y="3481776"/>
                <a:ext cx="19081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464" y="3481776"/>
                <a:ext cx="1908138" cy="4001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311095" y="3483424"/>
                <a:ext cx="19081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095" y="3483424"/>
                <a:ext cx="1908138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64416" y="986748"/>
                <a:ext cx="19081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𝐴𝑛𝑜𝑡h𝑒𝑟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𝑜𝑝𝑡𝑖𝑜𝑛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: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416" y="986748"/>
                <a:ext cx="1908138" cy="400110"/>
              </a:xfrm>
              <a:prstGeom prst="rect">
                <a:avLst/>
              </a:prstGeom>
              <a:blipFill rotWithShape="1">
                <a:blip r:embed="rId14"/>
                <a:stretch>
                  <a:fillRect r="-2556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091686"/>
              </p:ext>
            </p:extLst>
          </p:nvPr>
        </p:nvGraphicFramePr>
        <p:xfrm>
          <a:off x="4273210" y="1918853"/>
          <a:ext cx="1725612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15" imgW="1117440" imgH="672840" progId="Equation.3">
                  <p:embed/>
                </p:oleObj>
              </mc:Choice>
              <mc:Fallback>
                <p:oleObj name="Equation" r:id="rId15" imgW="11174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210" y="1918853"/>
                        <a:ext cx="1725612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069218" y="4568257"/>
                <a:ext cx="9803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218" y="4568257"/>
                <a:ext cx="980368" cy="40011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257800" y="5388118"/>
                <a:ext cx="1288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(1, 3,−2)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5388118"/>
                <a:ext cx="1288080" cy="400110"/>
              </a:xfrm>
              <a:prstGeom prst="rect">
                <a:avLst/>
              </a:prstGeom>
              <a:blipFill rotWithShape="1">
                <a:blip r:embed="rId18"/>
                <a:stretch>
                  <a:fillRect l="-2370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257800" y="4568257"/>
                <a:ext cx="1288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𝑆𝑜𝑙𝑢𝑡𝑖𝑜𝑛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: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568257"/>
                <a:ext cx="1288080" cy="4001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8249" y="5614342"/>
                <a:ext cx="33035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𝑟𝑒𝑑𝑢𝑐𝑒𝑑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𝑟𝑜𝑤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𝑒𝑐h𝑒𝑙𝑜𝑛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𝑓𝑜𝑟𝑚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9" y="5614342"/>
                <a:ext cx="3303537" cy="400110"/>
              </a:xfrm>
              <a:prstGeom prst="rect">
                <a:avLst/>
              </a:prstGeom>
              <a:blipFill rotWithShape="1">
                <a:blip r:embed="rId20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358540" y="4961577"/>
                <a:ext cx="1086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540" y="4961577"/>
                <a:ext cx="1086600" cy="400110"/>
              </a:xfrm>
              <a:prstGeom prst="rect">
                <a:avLst/>
              </a:prstGeom>
              <a:blipFill rotWithShape="1">
                <a:blip r:embed="rId21"/>
                <a:stretch>
                  <a:fillRect l="-2247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622825"/>
              </p:ext>
            </p:extLst>
          </p:nvPr>
        </p:nvGraphicFramePr>
        <p:xfrm>
          <a:off x="541338" y="3265488"/>
          <a:ext cx="1570037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22" imgW="1015920" imgH="672840" progId="Equation.3">
                  <p:embed/>
                </p:oleObj>
              </mc:Choice>
              <mc:Fallback>
                <p:oleObj name="Equation" r:id="rId22" imgW="1015920" imgH="6728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265488"/>
                        <a:ext cx="1570037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948739"/>
              </p:ext>
            </p:extLst>
          </p:nvPr>
        </p:nvGraphicFramePr>
        <p:xfrm>
          <a:off x="4372882" y="3240148"/>
          <a:ext cx="1570037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24" imgW="1015920" imgH="672840" progId="Equation.3">
                  <p:embed/>
                </p:oleObj>
              </mc:Choice>
              <mc:Fallback>
                <p:oleObj name="Equation" r:id="rId24" imgW="1015920" imgH="6728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2882" y="3240148"/>
                        <a:ext cx="1570037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661161"/>
              </p:ext>
            </p:extLst>
          </p:nvPr>
        </p:nvGraphicFramePr>
        <p:xfrm>
          <a:off x="647700" y="4605338"/>
          <a:ext cx="1393825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26" imgW="901440" imgH="672840" progId="Equation.3">
                  <p:embed/>
                </p:oleObj>
              </mc:Choice>
              <mc:Fallback>
                <p:oleObj name="Equation" r:id="rId26" imgW="901440" imgH="6728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4605338"/>
                        <a:ext cx="1393825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042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5" grpId="0"/>
      <p:bldP spid="21" grpId="0"/>
      <p:bldP spid="23" grpId="0"/>
      <p:bldP spid="27" grpId="0"/>
      <p:bldP spid="31" grpId="0"/>
      <p:bldP spid="40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136" y="52508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Consistent or Inconsistent System?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Section 8.2 – Systems of Linear Equations - Matrices</a:t>
            </a:r>
            <a:endParaRPr lang="en-US" sz="2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728405"/>
              </p:ext>
            </p:extLst>
          </p:nvPr>
        </p:nvGraphicFramePr>
        <p:xfrm>
          <a:off x="541338" y="1219200"/>
          <a:ext cx="1217612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3" imgW="787320" imgH="672840" progId="Equation.3">
                  <p:embed/>
                </p:oleObj>
              </mc:Choice>
              <mc:Fallback>
                <p:oleObj name="Equation" r:id="rId3" imgW="78732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1338" y="1219200"/>
                        <a:ext cx="1217612" cy="1039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259830" y="4123535"/>
                <a:ext cx="15199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+3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=2</m:t>
                      </m:r>
                    </m:oMath>
                  </m:oMathPara>
                </a14:m>
                <a:endParaRPr lang="en-US" sz="2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830" y="4123535"/>
                <a:ext cx="1519960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81466" y="4523645"/>
                <a:ext cx="25953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𝑎𝑛𝑦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𝑟𝑒𝑎𝑙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𝑛𝑢𝑚𝑏𝑒𝑟</m:t>
                      </m:r>
                    </m:oMath>
                  </m:oMathPara>
                </a14:m>
                <a:endParaRPr lang="en-US" sz="2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466" y="4523645"/>
                <a:ext cx="2595334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347968" y="1525790"/>
                <a:ext cx="3967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𝑂𝑛𝑒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𝑠𝑜𝑙𝑢𝑡𝑖𝑜𝑛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: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𝐶𝑜𝑛𝑠𝑖𝑠𝑡𝑒𝑛𝑡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𝑠𝑦𝑠𝑡𝑒𝑚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968" y="1525790"/>
                <a:ext cx="3967232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551996"/>
              </p:ext>
            </p:extLst>
          </p:nvPr>
        </p:nvGraphicFramePr>
        <p:xfrm>
          <a:off x="531813" y="2590800"/>
          <a:ext cx="1216025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8" imgW="787320" imgH="672840" progId="Equation.3">
                  <p:embed/>
                </p:oleObj>
              </mc:Choice>
              <mc:Fallback>
                <p:oleObj name="Equation" r:id="rId8" imgW="7873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590800"/>
                        <a:ext cx="1216025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36186"/>
              </p:ext>
            </p:extLst>
          </p:nvPr>
        </p:nvGraphicFramePr>
        <p:xfrm>
          <a:off x="558800" y="3851275"/>
          <a:ext cx="1217613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10" imgW="787320" imgH="672840" progId="Equation.3">
                  <p:embed/>
                </p:oleObj>
              </mc:Choice>
              <mc:Fallback>
                <p:oleObj name="Equation" r:id="rId10" imgW="7873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3851275"/>
                        <a:ext cx="1217613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65581" y="3733800"/>
                <a:ext cx="19957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+5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=2</m:t>
                      </m:r>
                    </m:oMath>
                  </m:oMathPara>
                </a14:m>
                <a:endParaRPr lang="en-US" sz="2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5581" y="3733800"/>
                <a:ext cx="1995708" cy="4001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512332" y="5105400"/>
                <a:ext cx="62506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=2−5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b="0" i="0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=2−3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b="0" i="0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𝑎𝑛𝑦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𝑟𝑒𝑎𝑙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𝑛𝑢𝑚𝑏𝑒𝑟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2332" y="5105400"/>
                <a:ext cx="6250667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390" b="-1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367600" y="1527743"/>
                <a:ext cx="8958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=5</m:t>
                      </m:r>
                    </m:oMath>
                  </m:oMathPara>
                </a14:m>
                <a:endParaRPr lang="en-US" sz="2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600" y="1527743"/>
                <a:ext cx="895835" cy="400110"/>
              </a:xfrm>
              <a:prstGeom prst="rect">
                <a:avLst/>
              </a:prstGeom>
              <a:blipFill rotWithShape="1">
                <a:blip r:embed="rId1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343158" y="1865175"/>
                <a:ext cx="11552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=2</m:t>
                      </m:r>
                    </m:oMath>
                  </m:oMathPara>
                </a14:m>
                <a:endParaRPr lang="en-US" sz="2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158" y="1865175"/>
                <a:ext cx="1155286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367600" y="1219200"/>
                <a:ext cx="9803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600" y="1219200"/>
                <a:ext cx="980368" cy="40011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392042" y="2910623"/>
                <a:ext cx="8958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=7</m:t>
                      </m:r>
                    </m:oMath>
                  </m:oMathPara>
                </a14:m>
                <a:endParaRPr lang="en-US" sz="2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2042" y="2910623"/>
                <a:ext cx="895835" cy="400110"/>
              </a:xfrm>
              <a:prstGeom prst="rect">
                <a:avLst/>
              </a:prstGeom>
              <a:blipFill rotWithShape="1">
                <a:blip r:embed="rId17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367600" y="3248055"/>
                <a:ext cx="11552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0=2</m:t>
                      </m:r>
                    </m:oMath>
                  </m:oMathPara>
                </a14:m>
                <a:endParaRPr lang="en-US" sz="2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600" y="3248055"/>
                <a:ext cx="1155286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392042" y="2516042"/>
                <a:ext cx="98036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=4</m:t>
                      </m:r>
                    </m:oMath>
                  </m:oMathPara>
                </a14:m>
                <a:endParaRPr lang="en-US" sz="2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2042" y="2516042"/>
                <a:ext cx="980368" cy="4001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372410" y="2910623"/>
                <a:ext cx="3967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𝑁𝑜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𝑠𝑜𝑙𝑢𝑡𝑖𝑜𝑛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: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𝐼𝑛𝑐𝑜𝑛𝑠𝑖𝑠𝑡𝑒𝑛𝑡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𝑠𝑦𝑠𝑡𝑒𝑚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410" y="2910623"/>
                <a:ext cx="3967232" cy="400110"/>
              </a:xfrm>
              <a:prstGeom prst="rect">
                <a:avLst/>
              </a:prstGeom>
              <a:blipFill rotWithShape="1">
                <a:blip r:embed="rId20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14800" y="3918370"/>
                <a:ext cx="464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𝐼𝑛𝑓𝑖𝑛𝑖𝑡𝑒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𝑠𝑜𝑙𝑢𝑡𝑖𝑜𝑛𝑠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: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𝐶𝑜𝑛𝑠𝑖𝑠𝑡𝑒𝑛𝑡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𝑠𝑦𝑠𝑡𝑒𝑚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918370"/>
                <a:ext cx="4648200" cy="400110"/>
              </a:xfrm>
              <a:prstGeom prst="rect">
                <a:avLst/>
              </a:prstGeom>
              <a:blipFill rotWithShape="1">
                <a:blip r:embed="rId21"/>
                <a:stretch>
                  <a:fillRect l="-524"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230692" y="5943600"/>
                <a:ext cx="625066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{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|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=2−5</m:t>
                      </m:r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b="0" i="0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=2−3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b="0" i="0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𝑎𝑛𝑦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𝑟𝑒𝑎𝑙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𝑛𝑢𝑚𝑏𝑒𝑟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}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0692" y="5943600"/>
                <a:ext cx="6250667" cy="400110"/>
              </a:xfrm>
              <a:prstGeom prst="rect">
                <a:avLst/>
              </a:prstGeom>
              <a:blipFill rotWithShape="1">
                <a:blip r:embed="rId22"/>
                <a:stretch>
                  <a:fillRect l="-488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089347" y="5531569"/>
                <a:ext cx="4844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𝑜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𝑟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347" y="5531569"/>
                <a:ext cx="484473" cy="400110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604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3" grpId="0"/>
      <p:bldP spid="35" grpId="0"/>
      <p:bldP spid="21" grpId="0"/>
      <p:bldP spid="31" grpId="0"/>
      <p:bldP spid="43" grpId="0"/>
      <p:bldP spid="34" grpId="0"/>
      <p:bldP spid="36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136" y="52508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atrices to solve the following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ystems of equations. (pg. 569 #66)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Section 8.2 – Systems of Linear Equations - Matrices</a:t>
            </a:r>
            <a:endParaRPr lang="en-US" sz="2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839367"/>
              </p:ext>
            </p:extLst>
          </p:nvPr>
        </p:nvGraphicFramePr>
        <p:xfrm>
          <a:off x="4263239" y="1373832"/>
          <a:ext cx="1549400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3" imgW="1002960" imgH="672840" progId="Equation.3">
                  <p:embed/>
                </p:oleObj>
              </mc:Choice>
              <mc:Fallback>
                <p:oleObj name="Equation" r:id="rId3" imgW="100296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3239" y="1373832"/>
                        <a:ext cx="1549400" cy="1039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72200" y="1676400"/>
                <a:ext cx="21982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−2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1676400"/>
                <a:ext cx="2198298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108940" y="4541134"/>
                <a:ext cx="8418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0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0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940" y="4541134"/>
                <a:ext cx="841860" cy="4001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2450" y="1143000"/>
                <a:ext cx="2743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+2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1143000"/>
                <a:ext cx="2743200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2450" y="1604665"/>
                <a:ext cx="28765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2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+2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=6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1604665"/>
                <a:ext cx="2876550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636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2450" y="2066330"/>
                <a:ext cx="2590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−3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+3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2066330"/>
                <a:ext cx="2590800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714835"/>
              </p:ext>
            </p:extLst>
          </p:nvPr>
        </p:nvGraphicFramePr>
        <p:xfrm>
          <a:off x="228600" y="1066800"/>
          <a:ext cx="400050" cy="1520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Equation" r:id="rId10" imgW="190440" imgH="723600" progId="Equation.3">
                  <p:embed/>
                </p:oleObj>
              </mc:Choice>
              <mc:Fallback>
                <p:oleObj name="Equation" r:id="rId10" imgW="19044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8600" y="1066800"/>
                        <a:ext cx="400050" cy="1520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05713" y="971727"/>
                <a:ext cx="24674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𝐴𝑢𝑔𝑚𝑒𝑛𝑡𝑒𝑑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𝑚𝑎𝑡𝑟𝑖𝑥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713" y="971727"/>
                <a:ext cx="2467416" cy="400110"/>
              </a:xfrm>
              <a:prstGeom prst="rect">
                <a:avLst/>
              </a:prstGeom>
              <a:blipFill rotWithShape="1">
                <a:blip r:embed="rId12"/>
                <a:stretch>
                  <a:fillRect l="-1238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92927" y="2969479"/>
                <a:ext cx="19081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2927" y="2969479"/>
                <a:ext cx="1908138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261340" y="2969479"/>
                <a:ext cx="1378920" cy="453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box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1340" y="2969479"/>
                <a:ext cx="1378920" cy="453457"/>
              </a:xfrm>
              <a:prstGeom prst="rect">
                <a:avLst/>
              </a:prstGeom>
              <a:blipFill rotWithShape="1">
                <a:blip r:embed="rId1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02121" y="4236334"/>
                <a:ext cx="19081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5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121" y="4236334"/>
                <a:ext cx="1908138" cy="40011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37340" y="5150734"/>
                <a:ext cx="39623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𝑁𝑜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𝑠𝑜𝑙𝑢𝑡𝑖𝑜𝑛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: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𝑖𝑛𝑐𝑜𝑛𝑠𝑖𝑠𝑡𝑒𝑛𝑡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𝑠𝑦𝑠𝑡𝑒𝑚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340" y="5150734"/>
                <a:ext cx="3962399" cy="400110"/>
              </a:xfrm>
              <a:prstGeom prst="rect">
                <a:avLst/>
              </a:prstGeom>
              <a:blipFill rotWithShape="1">
                <a:blip r:embed="rId16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50728"/>
              </p:ext>
            </p:extLst>
          </p:nvPr>
        </p:nvGraphicFramePr>
        <p:xfrm>
          <a:off x="441325" y="2712334"/>
          <a:ext cx="1549400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Equation" r:id="rId17" imgW="1002960" imgH="672840" progId="Equation.3">
                  <p:embed/>
                </p:oleObj>
              </mc:Choice>
              <mc:Fallback>
                <p:oleObj name="Equation" r:id="rId17" imgW="1002960" imgH="672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2712334"/>
                        <a:ext cx="1549400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532412"/>
              </p:ext>
            </p:extLst>
          </p:nvPr>
        </p:nvGraphicFramePr>
        <p:xfrm>
          <a:off x="4269028" y="2712334"/>
          <a:ext cx="153035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Equation" r:id="rId19" imgW="990360" imgH="672840" progId="Equation.3">
                  <p:embed/>
                </p:oleObj>
              </mc:Choice>
              <mc:Fallback>
                <p:oleObj name="Equation" r:id="rId19" imgW="990360" imgH="6728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9028" y="2712334"/>
                        <a:ext cx="1530350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640301"/>
              </p:ext>
            </p:extLst>
          </p:nvPr>
        </p:nvGraphicFramePr>
        <p:xfrm>
          <a:off x="392353" y="3917247"/>
          <a:ext cx="1589087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21" imgW="1028520" imgH="672840" progId="Equation.3">
                  <p:embed/>
                </p:oleObj>
              </mc:Choice>
              <mc:Fallback>
                <p:oleObj name="Equation" r:id="rId21" imgW="1028520" imgH="6728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53" y="3917247"/>
                        <a:ext cx="1589087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456586"/>
              </p:ext>
            </p:extLst>
          </p:nvPr>
        </p:nvGraphicFramePr>
        <p:xfrm>
          <a:off x="4402155" y="3916483"/>
          <a:ext cx="1412875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23" imgW="914400" imgH="672840" progId="Equation.3">
                  <p:embed/>
                </p:oleObj>
              </mc:Choice>
              <mc:Fallback>
                <p:oleObj name="Equation" r:id="rId23" imgW="914400" imgH="6728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2155" y="3916483"/>
                        <a:ext cx="1412875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32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  <p:bldP spid="17" grpId="0"/>
      <p:bldP spid="18" grpId="0"/>
      <p:bldP spid="19" grpId="0"/>
      <p:bldP spid="21" grpId="0"/>
      <p:bldP spid="23" grpId="0"/>
      <p:bldP spid="25" grpId="0"/>
      <p:bldP spid="27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136" y="52508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Solutions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Section 8.1 – Systems of Linear Equations</a:t>
            </a:r>
            <a:endParaRPr lang="en-US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96728" y="1219199"/>
            <a:ext cx="2574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Consistent System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798" y="1680864"/>
            <a:ext cx="2574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One solution</a:t>
            </a:r>
            <a:endParaRPr lang="en-US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33400" y="2667000"/>
            <a:ext cx="1676400" cy="762000"/>
          </a:xfrm>
          <a:prstGeom prst="straightConnector1">
            <a:avLst/>
          </a:prstGeom>
          <a:ln w="28575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33400" y="2514600"/>
            <a:ext cx="1676400" cy="990600"/>
          </a:xfrm>
          <a:prstGeom prst="straightConnector1">
            <a:avLst/>
          </a:prstGeom>
          <a:ln w="28575">
            <a:solidFill>
              <a:srgbClr val="00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33400" y="4584303"/>
            <a:ext cx="1676400" cy="762000"/>
          </a:xfrm>
          <a:prstGeom prst="straightConnector1">
            <a:avLst/>
          </a:prstGeom>
          <a:ln w="28575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33400" y="4431903"/>
            <a:ext cx="1676400" cy="990600"/>
          </a:xfrm>
          <a:prstGeom prst="straightConnector1">
            <a:avLst/>
          </a:prstGeom>
          <a:ln w="28575">
            <a:solidFill>
              <a:srgbClr val="00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028700" y="4191000"/>
            <a:ext cx="685800" cy="1752600"/>
          </a:xfrm>
          <a:prstGeom prst="straightConnector1">
            <a:avLst/>
          </a:prstGeom>
          <a:ln w="28575">
            <a:solidFill>
              <a:srgbClr val="FF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4799" y="1219200"/>
            <a:ext cx="2574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Consistent System</a:t>
            </a:r>
            <a:endParaRPr lang="en-US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22606" y="1680865"/>
            <a:ext cx="2574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Infinite solutions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276600" y="2418160"/>
            <a:ext cx="2590800" cy="1163240"/>
          </a:xfrm>
          <a:prstGeom prst="straightConnector1">
            <a:avLst/>
          </a:prstGeom>
          <a:ln w="28575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581400" y="2514600"/>
            <a:ext cx="2057400" cy="914400"/>
          </a:xfrm>
          <a:prstGeom prst="straightConnector1">
            <a:avLst/>
          </a:prstGeom>
          <a:ln w="28575">
            <a:solidFill>
              <a:srgbClr val="00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230591" y="4234297"/>
            <a:ext cx="2514600" cy="1130698"/>
          </a:xfrm>
          <a:prstGeom prst="straightConnector1">
            <a:avLst/>
          </a:prstGeom>
          <a:ln w="28575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535391" y="4386697"/>
            <a:ext cx="1889184" cy="838200"/>
          </a:xfrm>
          <a:prstGeom prst="straightConnector1">
            <a:avLst/>
          </a:prstGeom>
          <a:ln w="28575">
            <a:solidFill>
              <a:srgbClr val="00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3802091" y="4494846"/>
            <a:ext cx="1371600" cy="609600"/>
          </a:xfrm>
          <a:prstGeom prst="straightConnector1">
            <a:avLst/>
          </a:prstGeom>
          <a:ln w="28575">
            <a:solidFill>
              <a:srgbClr val="FF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160698" y="1219200"/>
            <a:ext cx="2879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Inconsistent System</a:t>
            </a:r>
            <a:endParaRPr lang="en-US" sz="24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26038" y="1680865"/>
            <a:ext cx="25749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No solution</a:t>
            </a:r>
            <a:endParaRPr lang="en-US" sz="24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6199516" y="2446140"/>
            <a:ext cx="2590800" cy="1163240"/>
          </a:xfrm>
          <a:prstGeom prst="straightConnector1">
            <a:avLst/>
          </a:prstGeom>
          <a:ln w="28575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6324600" y="2209800"/>
            <a:ext cx="2057400" cy="914400"/>
          </a:xfrm>
          <a:prstGeom prst="straightConnector1">
            <a:avLst/>
          </a:prstGeom>
          <a:ln w="28575">
            <a:solidFill>
              <a:srgbClr val="00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6343291" y="4958197"/>
            <a:ext cx="2514600" cy="1130698"/>
          </a:xfrm>
          <a:prstGeom prst="straightConnector1">
            <a:avLst/>
          </a:prstGeom>
          <a:ln w="28575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6492816" y="4799646"/>
            <a:ext cx="1889184" cy="838200"/>
          </a:xfrm>
          <a:prstGeom prst="straightConnector1">
            <a:avLst/>
          </a:prstGeom>
          <a:ln w="28575">
            <a:solidFill>
              <a:srgbClr val="0066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6622212" y="4609146"/>
            <a:ext cx="1371600" cy="609600"/>
          </a:xfrm>
          <a:prstGeom prst="straightConnector1">
            <a:avLst/>
          </a:prstGeom>
          <a:ln w="28575">
            <a:solidFill>
              <a:srgbClr val="FF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52400" y="1158815"/>
            <a:ext cx="2879785" cy="548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170207" y="1143000"/>
            <a:ext cx="2879785" cy="548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60698" y="1143000"/>
            <a:ext cx="2879785" cy="548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8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20" grpId="0"/>
      <p:bldP spid="21" grpId="0"/>
      <p:bldP spid="48" grpId="0"/>
      <p:bldP spid="49" grpId="0"/>
      <p:bldP spid="55" grpId="0" animBg="1"/>
      <p:bldP spid="56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136" y="52508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Using Matrices to Solve Systems of Equations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Section 8.2 – Systems of Linear Equations - Matrices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38200" y="1611510"/>
                <a:ext cx="1068936" cy="714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2400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sz="2400" b="0" i="1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lang="en-US" sz="2400" b="0" i="1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7</m:t>
                            </m:r>
                          </m:e>
                          <m:e>
                            <m:r>
                              <a:rPr lang="en-US" sz="2400" b="0" i="1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e>
                        </m:mr>
                      </m:m>
                    </m:oMath>
                  </m:oMathPara>
                </a14:m>
                <a:endParaRPr lang="en-US" sz="24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11510"/>
                <a:ext cx="1068936" cy="7143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-3574" y="9867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Matrix – a rectangular array of numbers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29000" y="1524000"/>
                <a:ext cx="1678536" cy="1098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24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400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2400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sz="2400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9</m:t>
                            </m:r>
                          </m:e>
                        </m:mr>
                        <m:mr>
                          <m:e>
                            <m:r>
                              <a:rPr lang="en-US" sz="2400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14</m:t>
                            </m:r>
                          </m:e>
                          <m:e>
                            <m:r>
                              <a:rPr lang="en-US" sz="2400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−6</m:t>
                            </m:r>
                          </m:e>
                        </m:mr>
                        <m:mr>
                          <m:e>
                            <m:r>
                              <a:rPr lang="en-US" sz="2400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15</m:t>
                            </m:r>
                          </m:e>
                          <m:e>
                            <m:r>
                              <a:rPr lang="en-US" sz="2400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25</m:t>
                            </m:r>
                          </m:e>
                        </m:mr>
                      </m:m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524000"/>
                <a:ext cx="1678536" cy="109844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24600" y="1524000"/>
                <a:ext cx="1905000" cy="1098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sz="2400" i="1" dirty="0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400" b="0" i="1" dirty="0" smtClean="0">
                                <a:solidFill>
                                  <a:srgbClr val="FF33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2400" b="0" i="1" dirty="0" smtClean="0">
                                <a:solidFill>
                                  <a:srgbClr val="FF33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en-US" sz="2400" b="0" i="1" dirty="0" smtClean="0">
                                <a:solidFill>
                                  <a:srgbClr val="FF33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8</m:t>
                            </m:r>
                          </m:e>
                        </m:mr>
                        <m:mr>
                          <m:e>
                            <m:r>
                              <a:rPr lang="en-US" sz="2400" b="0" i="1" dirty="0" smtClean="0">
                                <a:solidFill>
                                  <a:srgbClr val="FF33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−3</m:t>
                            </m:r>
                          </m:e>
                          <m:e>
                            <m:r>
                              <a:rPr lang="en-US" sz="2400" b="0" i="1" dirty="0" smtClean="0">
                                <a:solidFill>
                                  <a:srgbClr val="FF33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5</m:t>
                            </m:r>
                          </m:e>
                          <m:e>
                            <m:r>
                              <a:rPr lang="en-US" sz="2400" b="0" i="1" dirty="0" smtClean="0">
                                <a:solidFill>
                                  <a:srgbClr val="FF33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lang="en-US" sz="2400" b="0" i="1" dirty="0" smtClean="0">
                                <a:solidFill>
                                  <a:srgbClr val="FF33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sz="2400" b="0" i="1" dirty="0" smtClean="0">
                                <a:solidFill>
                                  <a:srgbClr val="FF33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7</m:t>
                            </m:r>
                          </m:e>
                          <m:e>
                            <m:r>
                              <a:rPr lang="en-US" sz="2400" b="0" i="1" dirty="0" smtClean="0">
                                <a:solidFill>
                                  <a:srgbClr val="FF33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11</m:t>
                            </m:r>
                          </m:e>
                        </m:mr>
                      </m:m>
                    </m:oMath>
                  </m:oMathPara>
                </a14:m>
                <a:endParaRPr lang="en-US" sz="2400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1524000"/>
                <a:ext cx="1905000" cy="109844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0" y="2819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Identifying the Entries in a Matrix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38200" y="3281065"/>
                <a:ext cx="83022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Entries are lower case letters with subscripts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6600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𝑚𝑛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006600"/>
                        </a:solidFill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4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281065"/>
                <a:ext cx="8302226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17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41774" y="3742730"/>
            <a:ext cx="8302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first subscript refers to the row of the entry.</a:t>
            </a:r>
            <a:endParaRPr lang="en-US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4204395"/>
            <a:ext cx="8302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second subscript refers to the column of the entry.</a:t>
            </a:r>
            <a:endParaRPr lang="en-US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3054" y="5324252"/>
                <a:ext cx="1390291" cy="1098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24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400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2400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sz="2400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9</m:t>
                            </m:r>
                          </m:e>
                        </m:mr>
                        <m:mr>
                          <m:e>
                            <m:r>
                              <a:rPr lang="en-US" sz="2400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14</m:t>
                            </m:r>
                          </m:e>
                          <m:e>
                            <m:r>
                              <a:rPr lang="en-US" sz="2400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−6</m:t>
                            </m:r>
                          </m:e>
                        </m:mr>
                        <m:mr>
                          <m:e>
                            <m:r>
                              <a:rPr lang="en-US" sz="2400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15</m:t>
                            </m:r>
                          </m:e>
                          <m:e>
                            <m:r>
                              <a:rPr lang="en-US" sz="2400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25</m:t>
                            </m:r>
                          </m:e>
                        </m:mr>
                      </m:m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054" y="5324252"/>
                <a:ext cx="1390291" cy="109844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38766" y="5324252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660033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660033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660033"/>
                              </a:solidFill>
                              <a:latin typeface="Cambria Math"/>
                              <a:cs typeface="Times New Roman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660033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766" y="5324252"/>
                <a:ext cx="609600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548366" y="5350460"/>
            <a:ext cx="6280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This refers to the entry in the 2</a:t>
            </a:r>
            <a:r>
              <a:rPr lang="en-US" sz="2400" baseline="30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row, 1</a:t>
            </a:r>
            <a:r>
              <a:rPr lang="en-US" sz="2400" baseline="30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column.</a:t>
            </a:r>
            <a:endParaRPr lang="en-US" sz="24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938766" y="5812438"/>
                <a:ext cx="13881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660033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660033"/>
                            </a:solidFill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solidFill>
                              <a:srgbClr val="660033"/>
                            </a:solidFill>
                            <a:latin typeface="Cambria Math"/>
                            <a:cs typeface="Times New Roman" pitchFamily="18" charset="0"/>
                          </a:rPr>
                          <m:t>21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660033"/>
                        </a:solidFill>
                        <a:latin typeface="Cambria Math"/>
                        <a:cs typeface="Times New Roman" pitchFamily="18" charset="0"/>
                      </a:rPr>
                      <m:t>=14</m:t>
                    </m:r>
                  </m:oMath>
                </a14:m>
                <a:r>
                  <a:rPr lang="en-US" sz="2400" dirty="0" smtClean="0">
                    <a:solidFill>
                      <a:srgbClr val="660033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dirty="0">
                  <a:solidFill>
                    <a:srgbClr val="660033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8766" y="5812438"/>
                <a:ext cx="1388155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54626" y="5812438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660033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660033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660033"/>
                              </a:solidFill>
                              <a:latin typeface="Cambria Math"/>
                              <a:cs typeface="Times New Roman" pitchFamily="18" charset="0"/>
                            </a:rPr>
                            <m:t>32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660033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626" y="5812438"/>
                <a:ext cx="609600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812026" y="5812437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660033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660033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660033"/>
                              </a:solidFill>
                              <a:latin typeface="Cambria Math"/>
                              <a:cs typeface="Times New Roman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660033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026" y="5812437"/>
                <a:ext cx="609600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252083" y="5869691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660033"/>
                          </a:solidFill>
                          <a:latin typeface="Cambria Math"/>
                          <a:cs typeface="Times New Roman" pitchFamily="18" charset="0"/>
                        </a:rPr>
                        <m:t>=25</m:t>
                      </m:r>
                    </m:oMath>
                  </m:oMathPara>
                </a14:m>
                <a:endParaRPr lang="en-US" sz="2400" dirty="0">
                  <a:solidFill>
                    <a:srgbClr val="660033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2083" y="5869691"/>
                <a:ext cx="838200" cy="461665"/>
              </a:xfrm>
              <a:prstGeom prst="rect">
                <a:avLst/>
              </a:prstGeom>
              <a:blipFill rotWithShape="1">
                <a:blip r:embed="rId11"/>
                <a:stretch>
                  <a:fillRect r="-2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345426" y="586122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660033"/>
                          </a:solidFill>
                          <a:latin typeface="Cambria Math"/>
                          <a:cs typeface="Times New Roman" pitchFamily="18" charset="0"/>
                        </a:rPr>
                        <m:t>=9</m:t>
                      </m:r>
                    </m:oMath>
                  </m:oMathPara>
                </a14:m>
                <a:endParaRPr lang="en-US" sz="2400" dirty="0">
                  <a:solidFill>
                    <a:srgbClr val="660033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426" y="5861220"/>
                <a:ext cx="685800" cy="461665"/>
              </a:xfrm>
              <a:prstGeom prst="rect">
                <a:avLst/>
              </a:prstGeom>
              <a:blipFill rotWithShape="1">
                <a:blip r:embed="rId12"/>
                <a:stretch>
                  <a:fillRect r="-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-3574" y="4724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20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3" grpId="0"/>
      <p:bldP spid="7" grpId="0"/>
      <p:bldP spid="8" grpId="0"/>
      <p:bldP spid="9" grpId="0"/>
      <p:bldP spid="14" grpId="0"/>
      <p:bldP spid="15" grpId="0"/>
      <p:bldP spid="16" grpId="0"/>
      <p:bldP spid="12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136" y="52508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Using Matrices to Solve Systems of Equations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Section 8.2 – Systems of Linear Equations - Matrices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-3574" y="9867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Augmented Matrix – a matrix that is used to solve a system of equations.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6307" y="2820711"/>
            <a:ext cx="2632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Augmented matrix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10841" y="1712541"/>
                <a:ext cx="2745336" cy="789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=5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−4</m:t>
                                </m:r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+6</m:t>
                                </m:r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=−2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841" y="1712541"/>
                <a:ext cx="2745336" cy="78919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90283" y="1471417"/>
                <a:ext cx="2897736" cy="1271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solidFill>
                                <a:srgbClr val="0066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solidFill>
                                    <a:srgbClr val="0066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𝑧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=0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3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−2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+4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𝑧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=9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𝑧</m:t>
                                </m:r>
                                <m:r>
                                  <a:rPr lang="en-US" sz="2400" i="1">
                                    <a:solidFill>
                                      <a:srgbClr val="0066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=0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283" y="1471417"/>
                <a:ext cx="2897736" cy="12714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816276"/>
              </p:ext>
            </p:extLst>
          </p:nvPr>
        </p:nvGraphicFramePr>
        <p:xfrm>
          <a:off x="1283507" y="3430311"/>
          <a:ext cx="163449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5" imgW="799920" imgH="444240" progId="Equation.3">
                  <p:embed/>
                </p:oleObj>
              </mc:Choice>
              <mc:Fallback>
                <p:oleObj name="Equation" r:id="rId5" imgW="79992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83507" y="3430311"/>
                        <a:ext cx="1634490" cy="908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865994"/>
              </p:ext>
            </p:extLst>
          </p:nvPr>
        </p:nvGraphicFramePr>
        <p:xfrm>
          <a:off x="5552125" y="3375804"/>
          <a:ext cx="186462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7" imgW="1002960" imgH="672840" progId="Equation.3">
                  <p:embed/>
                </p:oleObj>
              </mc:Choice>
              <mc:Fallback>
                <p:oleObj name="Equation" r:id="rId7" imgW="100296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52125" y="3375804"/>
                        <a:ext cx="1864623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224167" y="2842404"/>
            <a:ext cx="2632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Augmented matrix</a:t>
            </a:r>
            <a:endParaRPr lang="en-US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79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9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136" y="52508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Using Matrices to Solve Systems of Equations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Section 8.2 – Systems of Linear Equations - Matrices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-3574" y="9867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Given the augmented matrix, write the system of equations.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094117" y="3371559"/>
                <a:ext cx="1828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=9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117" y="3371559"/>
                <a:ext cx="18288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000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905353"/>
              </p:ext>
            </p:extLst>
          </p:nvPr>
        </p:nvGraphicFramePr>
        <p:xfrm>
          <a:off x="1066800" y="1676400"/>
          <a:ext cx="13493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4" imgW="660240" imgH="444240" progId="Equation.3">
                  <p:embed/>
                </p:oleObj>
              </mc:Choice>
              <mc:Fallback>
                <p:oleObj name="Equation" r:id="rId4" imgW="6602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1676400"/>
                        <a:ext cx="1349375" cy="908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401019"/>
              </p:ext>
            </p:extLst>
          </p:nvPr>
        </p:nvGraphicFramePr>
        <p:xfrm>
          <a:off x="5181600" y="1540215"/>
          <a:ext cx="188912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6" imgW="1015920" imgH="672840" progId="Equation.3">
                  <p:embed/>
                </p:oleObj>
              </mc:Choice>
              <mc:Fallback>
                <p:oleObj name="Equation" r:id="rId6" imgW="101592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81600" y="1540215"/>
                        <a:ext cx="1889125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4920459" y="2791165"/>
            <a:ext cx="2873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System of Equations</a:t>
            </a:r>
            <a:endParaRPr lang="en-US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51161" y="3429000"/>
                <a:ext cx="2743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3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+6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−2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=−8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161" y="3429000"/>
                <a:ext cx="2743200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667"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51161" y="3890665"/>
                <a:ext cx="2743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2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+0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+5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=13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161" y="3890665"/>
                <a:ext cx="2743200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667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51161" y="4352330"/>
                <a:ext cx="2590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+3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−7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=12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161" y="4352330"/>
                <a:ext cx="2590800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432643"/>
              </p:ext>
            </p:extLst>
          </p:nvPr>
        </p:nvGraphicFramePr>
        <p:xfrm>
          <a:off x="4727311" y="3352800"/>
          <a:ext cx="400050" cy="1520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11" imgW="190440" imgH="723600" progId="Equation.3">
                  <p:embed/>
                </p:oleObj>
              </mc:Choice>
              <mc:Fallback>
                <p:oleObj name="Equation" r:id="rId11" imgW="19044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27311" y="3352800"/>
                        <a:ext cx="400050" cy="1520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6943" y="2791165"/>
            <a:ext cx="2873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System of Equations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914925"/>
              </p:ext>
            </p:extLst>
          </p:nvPr>
        </p:nvGraphicFramePr>
        <p:xfrm>
          <a:off x="781171" y="3371559"/>
          <a:ext cx="260745" cy="99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Equation" r:id="rId13" imgW="190440" imgH="723600" progId="Equation.3">
                  <p:embed/>
                </p:oleObj>
              </mc:Choice>
              <mc:Fallback>
                <p:oleObj name="Equation" r:id="rId13" imgW="1904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171" y="3371559"/>
                        <a:ext cx="260745" cy="991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94117" y="3833224"/>
                <a:ext cx="2133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+8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=7</m:t>
                      </m:r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117" y="3833224"/>
                <a:ext cx="2133600" cy="461665"/>
              </a:xfrm>
              <a:prstGeom prst="rect">
                <a:avLst/>
              </a:prstGeom>
              <a:blipFill rotWithShape="1">
                <a:blip r:embed="rId15"/>
                <a:stretch>
                  <a:fillRect l="-571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62010" y="5051677"/>
                <a:ext cx="2743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3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+6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−2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=−8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010" y="5051677"/>
                <a:ext cx="2743200" cy="461665"/>
              </a:xfrm>
              <a:prstGeom prst="rect">
                <a:avLst/>
              </a:prstGeom>
              <a:blipFill rotWithShape="1">
                <a:blip r:embed="rId16"/>
                <a:stretch>
                  <a:fillRect l="-444"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98761" y="5513340"/>
                <a:ext cx="2743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2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+5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=13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761" y="5513340"/>
                <a:ext cx="2743200" cy="461665"/>
              </a:xfrm>
              <a:prstGeom prst="rect">
                <a:avLst/>
              </a:prstGeom>
              <a:blipFill rotWithShape="1">
                <a:blip r:embed="rId17"/>
                <a:stretch>
                  <a:fillRect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062010" y="5975007"/>
                <a:ext cx="2590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+3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−7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=12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010" y="5975007"/>
                <a:ext cx="2590800" cy="461665"/>
              </a:xfrm>
              <a:prstGeom prst="rect">
                <a:avLst/>
              </a:prstGeom>
              <a:blipFill rotWithShape="1">
                <a:blip r:embed="rId18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313898"/>
              </p:ext>
            </p:extLst>
          </p:nvPr>
        </p:nvGraphicFramePr>
        <p:xfrm>
          <a:off x="4738160" y="4975477"/>
          <a:ext cx="400050" cy="1520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Equation" r:id="rId19" imgW="190440" imgH="723600" progId="Equation.3">
                  <p:embed/>
                </p:oleObj>
              </mc:Choice>
              <mc:Fallback>
                <p:oleObj name="Equation" r:id="rId19" imgW="19044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738160" y="4975477"/>
                        <a:ext cx="400050" cy="1520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801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/>
      <p:bldP spid="27" grpId="0"/>
      <p:bldP spid="2" grpId="0"/>
      <p:bldP spid="6" grpId="0"/>
      <p:bldP spid="14" grpId="0"/>
      <p:bldP spid="15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136" y="52508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Using Matrices to Solve Systems of Equations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Section 8.2 – Systems of Linear Equations - Matrices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-3574" y="98674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use of Elementary Row Operations is required when solving a system of equations using matrices.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016190"/>
              </p:ext>
            </p:extLst>
          </p:nvPr>
        </p:nvGraphicFramePr>
        <p:xfrm>
          <a:off x="278655" y="3901926"/>
          <a:ext cx="1570274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3" imgW="1015920" imgH="672840" progId="Equation.3">
                  <p:embed/>
                </p:oleObj>
              </mc:Choice>
              <mc:Fallback>
                <p:oleObj name="Equation" r:id="rId3" imgW="101592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8655" y="3901926"/>
                        <a:ext cx="1570274" cy="1039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08517" y="4190999"/>
                <a:ext cx="1371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↔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517" y="4190999"/>
                <a:ext cx="137160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0" y="1914327"/>
            <a:ext cx="36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Elementary Row Operations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2375992"/>
            <a:ext cx="6253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Interchange two rows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81000" y="2835620"/>
            <a:ext cx="6278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Multiply one row by a nonzero number.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1000" y="3297284"/>
            <a:ext cx="62609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III. Add a multiple of one row to a different row.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81600" y="4191000"/>
                <a:ext cx="1371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91000"/>
                <a:ext cx="13716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810842"/>
              </p:ext>
            </p:extLst>
          </p:nvPr>
        </p:nvGraphicFramePr>
        <p:xfrm>
          <a:off x="3450980" y="3888432"/>
          <a:ext cx="161103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7" imgW="1015920" imgH="672840" progId="Equation.3">
                  <p:embed/>
                </p:oleObj>
              </mc:Choice>
              <mc:Fallback>
                <p:oleObj name="Equation" r:id="rId7" imgW="1015920" imgH="672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0980" y="3888432"/>
                        <a:ext cx="161103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023597"/>
              </p:ext>
            </p:extLst>
          </p:nvPr>
        </p:nvGraphicFramePr>
        <p:xfrm>
          <a:off x="6634848" y="3888431"/>
          <a:ext cx="18319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9" imgW="1155600" imgH="672840" progId="Equation.3">
                  <p:embed/>
                </p:oleObj>
              </mc:Choice>
              <mc:Fallback>
                <p:oleObj name="Equation" r:id="rId9" imgW="1155600" imgH="6728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4848" y="3888431"/>
                        <a:ext cx="18319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099452"/>
              </p:ext>
            </p:extLst>
          </p:nvPr>
        </p:nvGraphicFramePr>
        <p:xfrm>
          <a:off x="304800" y="5181600"/>
          <a:ext cx="18319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11" imgW="1155600" imgH="672840" progId="Equation.3">
                  <p:embed/>
                </p:oleObj>
              </mc:Choice>
              <mc:Fallback>
                <p:oleObj name="Equation" r:id="rId11" imgW="1155600" imgH="67284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81600"/>
                        <a:ext cx="18319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82863" y="5482239"/>
                <a:ext cx="21945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−2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863" y="5482239"/>
                <a:ext cx="2194508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958591"/>
              </p:ext>
            </p:extLst>
          </p:nvPr>
        </p:nvGraphicFramePr>
        <p:xfrm>
          <a:off x="4556125" y="5180013"/>
          <a:ext cx="18923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14" imgW="1193760" imgH="672840" progId="Equation.3">
                  <p:embed/>
                </p:oleObj>
              </mc:Choice>
              <mc:Fallback>
                <p:oleObj name="Equation" r:id="rId14" imgW="1193760" imgH="6728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5180013"/>
                        <a:ext cx="18923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055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15" grpId="0"/>
      <p:bldP spid="11" grpId="0"/>
      <p:bldP spid="28" grpId="0"/>
      <p:bldP spid="29" grpId="0"/>
      <p:bldP spid="33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136" y="52508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Using Matrices to Solve Systems of Equations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Section 8.2 – Systems of Linear Equations - Matrices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-3574" y="98674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solution to the system of equations is complete when the augmented matrix is in Row Echelon Form.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914327"/>
            <a:ext cx="3697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Row Echelon Form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696067"/>
              </p:ext>
            </p:extLst>
          </p:nvPr>
        </p:nvGraphicFramePr>
        <p:xfrm>
          <a:off x="3706484" y="5334000"/>
          <a:ext cx="14287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3" imgW="901440" imgH="672840" progId="Equation.3">
                  <p:embed/>
                </p:oleObj>
              </mc:Choice>
              <mc:Fallback>
                <p:oleObj name="Equation" r:id="rId3" imgW="9014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484" y="5334000"/>
                        <a:ext cx="14287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2375992"/>
            <a:ext cx="91404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matrix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is in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row echelon form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(ref) when it satisfies the following conditions.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78864" y="3206989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first non-zero element in each row, called 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leading entry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is 1.</a:t>
            </a:r>
          </a:p>
        </p:txBody>
      </p:sp>
      <p:sp>
        <p:nvSpPr>
          <p:cNvPr id="7" name="Rectangle 6"/>
          <p:cNvSpPr/>
          <p:nvPr/>
        </p:nvSpPr>
        <p:spPr>
          <a:xfrm>
            <a:off x="378864" y="3725962"/>
            <a:ext cx="87651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Each leading entry is in a column to the right of the leading entry in the previous row.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8864" y="4556959"/>
            <a:ext cx="87615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Rows with all zero elements, if any, are below rows having a non-zero element.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273194"/>
              </p:ext>
            </p:extLst>
          </p:nvPr>
        </p:nvGraphicFramePr>
        <p:xfrm>
          <a:off x="1848929" y="5486400"/>
          <a:ext cx="89058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6" imgW="558720" imgH="444240" progId="Equation.3">
                  <p:embed/>
                </p:oleObj>
              </mc:Choice>
              <mc:Fallback>
                <p:oleObj name="Equation" r:id="rId6" imgW="55872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8929" y="5486400"/>
                        <a:ext cx="890587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255007"/>
              </p:ext>
            </p:extLst>
          </p:nvPr>
        </p:nvGraphicFramePr>
        <p:xfrm>
          <a:off x="6211888" y="5373688"/>
          <a:ext cx="134778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8" imgW="850680" imgH="672840" progId="Equation.3">
                  <p:embed/>
                </p:oleObj>
              </mc:Choice>
              <mc:Fallback>
                <p:oleObj name="Equation" r:id="rId8" imgW="850680" imgH="6728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1888" y="5373688"/>
                        <a:ext cx="134778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690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3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136" y="52508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Using Matrices to Solve Systems of Equations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Section 8.2 – Systems of Linear Equations - Matrices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88" y="994637"/>
            <a:ext cx="4754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Reduced Row Echelon Form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38958"/>
              </p:ext>
            </p:extLst>
          </p:nvPr>
        </p:nvGraphicFramePr>
        <p:xfrm>
          <a:off x="3483464" y="4052363"/>
          <a:ext cx="12477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3" imgW="787320" imgH="672840" progId="Equation.3">
                  <p:embed/>
                </p:oleObj>
              </mc:Choice>
              <mc:Fallback>
                <p:oleObj name="Equation" r:id="rId3" imgW="7873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3464" y="4052363"/>
                        <a:ext cx="12477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2375992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matrix is in row echelon form (i.e., it satisfies the three conditions listed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row echelon form.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864" y="3206989"/>
            <a:ext cx="87651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leading entry in each row is the only non-zero entry in its column.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284242"/>
              </p:ext>
            </p:extLst>
          </p:nvPr>
        </p:nvGraphicFramePr>
        <p:xfrm>
          <a:off x="914400" y="4191000"/>
          <a:ext cx="89058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5" imgW="558720" imgH="444240" progId="Equation.3">
                  <p:embed/>
                </p:oleObj>
              </mc:Choice>
              <mc:Fallback>
                <p:oleObj name="Equation" r:id="rId5" imgW="5587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890587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889436"/>
              </p:ext>
            </p:extLst>
          </p:nvPr>
        </p:nvGraphicFramePr>
        <p:xfrm>
          <a:off x="6437313" y="4038600"/>
          <a:ext cx="14271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7" imgW="901440" imgH="672840" progId="Equation.3">
                  <p:embed/>
                </p:oleObj>
              </mc:Choice>
              <mc:Fallback>
                <p:oleObj name="Equation" r:id="rId7" imgW="9014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7313" y="4038600"/>
                        <a:ext cx="142716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7188" y="1456302"/>
            <a:ext cx="9133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matrix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is in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reduced row echelon form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rref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when it satisfies the following conditions.</a:t>
            </a:r>
          </a:p>
        </p:txBody>
      </p:sp>
    </p:spTree>
    <p:extLst>
      <p:ext uri="{BB962C8B-B14F-4D97-AF65-F5344CB8AC3E}">
        <p14:creationId xmlns:p14="http://schemas.microsoft.com/office/powerpoint/2010/main" val="259691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/>
      <p:bldP spid="7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136" y="52508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atrices to solve the following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ystems of equations. (pg. 569 #58)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136" y="0"/>
            <a:ext cx="91440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Section 8.2 – Systems of Linear Equations - Matrices</a:t>
            </a:r>
            <a:endParaRPr lang="en-US" sz="2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897448"/>
              </p:ext>
            </p:extLst>
          </p:nvPr>
        </p:nvGraphicFramePr>
        <p:xfrm>
          <a:off x="3902075" y="1487488"/>
          <a:ext cx="1844675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3" imgW="1193760" imgH="672840" progId="Equation.3">
                  <p:embed/>
                </p:oleObj>
              </mc:Choice>
              <mc:Fallback>
                <p:oleObj name="Equation" r:id="rId3" imgW="119376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02075" y="1487488"/>
                        <a:ext cx="1844675" cy="1039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72200" y="1676400"/>
                <a:ext cx="21982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−2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1676400"/>
                <a:ext cx="2198298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598016" y="5405335"/>
                <a:ext cx="15199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−2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=7</m:t>
                      </m:r>
                    </m:oMath>
                  </m:oMathPara>
                </a14:m>
                <a:endParaRPr lang="en-US" sz="2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016" y="5405335"/>
                <a:ext cx="1519960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177830" y="5785033"/>
                <a:ext cx="12786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=−2</m:t>
                      </m:r>
                    </m:oMath>
                  </m:oMathPara>
                </a14:m>
                <a:endParaRPr lang="en-US" sz="2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7830" y="5785033"/>
                <a:ext cx="1278670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2450" y="1143000"/>
                <a:ext cx="2743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=−4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1143000"/>
                <a:ext cx="2743200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52450" y="1604665"/>
                <a:ext cx="28765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2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−3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+4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=−15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1604665"/>
                <a:ext cx="2876550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636" r="-636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2450" y="2066330"/>
                <a:ext cx="2590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5</m:t>
                      </m:r>
                      <m:r>
                        <a:rPr lang="en-US" sz="240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−2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400" i="1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=12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" y="2066330"/>
                <a:ext cx="2590800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941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65598"/>
              </p:ext>
            </p:extLst>
          </p:nvPr>
        </p:nvGraphicFramePr>
        <p:xfrm>
          <a:off x="228600" y="1066800"/>
          <a:ext cx="400050" cy="1520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Equation" r:id="rId11" imgW="190440" imgH="723600" progId="Equation.3">
                  <p:embed/>
                </p:oleObj>
              </mc:Choice>
              <mc:Fallback>
                <p:oleObj name="Equation" r:id="rId11" imgW="19044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8600" y="1066800"/>
                        <a:ext cx="400050" cy="1520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52384" y="986748"/>
                <a:ext cx="24674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𝐴𝑢𝑔𝑚𝑒𝑛𝑡𝑒𝑑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𝑚𝑎𝑡𝑟𝑖𝑥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384" y="986748"/>
                <a:ext cx="2467416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1235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79987" y="2847945"/>
                <a:ext cx="19081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−5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987" y="2847945"/>
                <a:ext cx="1908138" cy="4001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466698"/>
              </p:ext>
            </p:extLst>
          </p:nvPr>
        </p:nvGraphicFramePr>
        <p:xfrm>
          <a:off x="276465" y="2590800"/>
          <a:ext cx="17272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Equation" r:id="rId15" imgW="1117440" imgH="672840" progId="Equation.3">
                  <p:embed/>
                </p:oleObj>
              </mc:Choice>
              <mc:Fallback>
                <p:oleObj name="Equation" r:id="rId15" imgW="1117440" imgH="672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465" y="2590800"/>
                        <a:ext cx="1727200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062347"/>
              </p:ext>
            </p:extLst>
          </p:nvPr>
        </p:nvGraphicFramePr>
        <p:xfrm>
          <a:off x="4292600" y="2590800"/>
          <a:ext cx="17272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Equation" r:id="rId17" imgW="1117440" imgH="672840" progId="Equation.3">
                  <p:embed/>
                </p:oleObj>
              </mc:Choice>
              <mc:Fallback>
                <p:oleObj name="Equation" r:id="rId17" imgW="1117440" imgH="6728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600" y="2590800"/>
                        <a:ext cx="1727200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248400" y="2847945"/>
                <a:ext cx="13789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847945"/>
                <a:ext cx="1378920" cy="40011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138179"/>
              </p:ext>
            </p:extLst>
          </p:nvPr>
        </p:nvGraphicFramePr>
        <p:xfrm>
          <a:off x="304800" y="3850497"/>
          <a:ext cx="17272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" name="Equation" r:id="rId20" imgW="1117440" imgH="672840" progId="Equation.3">
                  <p:embed/>
                </p:oleObj>
              </mc:Choice>
              <mc:Fallback>
                <p:oleObj name="Equation" r:id="rId20" imgW="1117440" imgH="672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50497"/>
                        <a:ext cx="1727200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89181" y="4114800"/>
                <a:ext cx="19081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−6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181" y="4114800"/>
                <a:ext cx="1908138" cy="400110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046913"/>
              </p:ext>
            </p:extLst>
          </p:nvPr>
        </p:nvGraphicFramePr>
        <p:xfrm>
          <a:off x="4267201" y="3833245"/>
          <a:ext cx="1824038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Equation" r:id="rId23" imgW="1180800" imgH="672840" progId="Equation.3">
                  <p:embed/>
                </p:oleObj>
              </mc:Choice>
              <mc:Fallback>
                <p:oleObj name="Equation" r:id="rId23" imgW="1180800" imgH="672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1" y="3833245"/>
                        <a:ext cx="1824038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59902" y="4114800"/>
                <a:ext cx="1908138" cy="453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→</m:t>
                      </m:r>
                      <m:box>
                        <m:box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box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9902" y="4114800"/>
                <a:ext cx="1908138" cy="453457"/>
              </a:xfrm>
              <a:prstGeom prst="rect">
                <a:avLst/>
              </a:prstGeom>
              <a:blipFill rotWithShape="1">
                <a:blip r:embed="rId25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325804"/>
              </p:ext>
            </p:extLst>
          </p:nvPr>
        </p:nvGraphicFramePr>
        <p:xfrm>
          <a:off x="265113" y="5077710"/>
          <a:ext cx="1725612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" name="Equation" r:id="rId26" imgW="1117440" imgH="672840" progId="Equation.3">
                  <p:embed/>
                </p:oleObj>
              </mc:Choice>
              <mc:Fallback>
                <p:oleObj name="Equation" r:id="rId26" imgW="1117440" imgH="672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5077710"/>
                        <a:ext cx="1725612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81921" y="5001510"/>
                <a:ext cx="19957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b="0" i="1" smtClean="0">
                          <a:solidFill>
                            <a:srgbClr val="006600"/>
                          </a:solidFill>
                          <a:latin typeface="Cambria Math"/>
                          <a:cs typeface="Times New Roman" pitchFamily="18" charset="0"/>
                        </a:rPr>
                        <m:t>=−4</m:t>
                      </m:r>
                    </m:oMath>
                  </m:oMathPara>
                </a14:m>
                <a:endParaRPr lang="en-US" sz="2000" dirty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921" y="5001510"/>
                <a:ext cx="1995708" cy="400110"/>
              </a:xfrm>
              <a:prstGeom prst="rect">
                <a:avLst/>
              </a:prstGeom>
              <a:blipFill rotWithShape="1">
                <a:blip r:embed="rId28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36867" y="5015530"/>
                <a:ext cx="19195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−2(−2)=7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867" y="5015530"/>
                <a:ext cx="1919508" cy="400110"/>
              </a:xfrm>
              <a:prstGeom prst="rect">
                <a:avLst/>
              </a:prstGeom>
              <a:blipFill rotWithShape="1">
                <a:blip r:embed="rId29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560666" y="5808740"/>
                <a:ext cx="257295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−(3)+(−2)=−4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666" y="5808740"/>
                <a:ext cx="2572959" cy="400110"/>
              </a:xfrm>
              <a:prstGeom prst="rect">
                <a:avLst/>
              </a:prstGeom>
              <a:blipFill rotWithShape="1">
                <a:blip r:embed="rId30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368021" y="5401620"/>
                <a:ext cx="10051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=3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021" y="5401620"/>
                <a:ext cx="1005108" cy="400110"/>
              </a:xfrm>
              <a:prstGeom prst="rect">
                <a:avLst/>
              </a:prstGeom>
              <a:blipFill rotWithShape="1">
                <a:blip r:embed="rId31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358641" y="6208850"/>
                <a:ext cx="9770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641" y="6208850"/>
                <a:ext cx="977007" cy="400110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656075" y="5902724"/>
                <a:ext cx="1288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(1, 3,−2)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075" y="5902724"/>
                <a:ext cx="1288080" cy="400110"/>
              </a:xfrm>
              <a:prstGeom prst="rect">
                <a:avLst/>
              </a:prstGeom>
              <a:blipFill rotWithShape="1">
                <a:blip r:embed="rId33"/>
                <a:stretch>
                  <a:fillRect l="-2370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656075" y="5082863"/>
                <a:ext cx="1288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𝑆𝑜𝑙𝑢𝑡𝑖𝑜𝑛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: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6075" y="5082863"/>
                <a:ext cx="1288080" cy="400110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29494" y="6096000"/>
                <a:ext cx="23622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𝑟𝑜𝑤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𝑒𝑐h𝑒𝑙𝑜𝑛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0000FF"/>
                          </a:solidFill>
                          <a:latin typeface="Cambria Math"/>
                          <a:cs typeface="Times New Roman" pitchFamily="18" charset="0"/>
                        </a:rPr>
                        <m:t>𝑓𝑜𝑟𝑚</m:t>
                      </m:r>
                    </m:oMath>
                  </m:oMathPara>
                </a14:m>
                <a:endParaRPr lang="en-US" sz="2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4" y="6096000"/>
                <a:ext cx="2362201" cy="400110"/>
              </a:xfrm>
              <a:prstGeom prst="rect">
                <a:avLst/>
              </a:prstGeom>
              <a:blipFill rotWithShape="1">
                <a:blip r:embed="rId3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756815" y="5476183"/>
                <a:ext cx="1086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𝑧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6815" y="5476183"/>
                <a:ext cx="1086600" cy="400110"/>
              </a:xfrm>
              <a:prstGeom prst="rect">
                <a:avLst/>
              </a:prstGeom>
              <a:blipFill rotWithShape="1">
                <a:blip r:embed="rId36"/>
                <a:stretch>
                  <a:fillRect l="-2235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062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  <p:bldP spid="35" grpId="0"/>
      <p:bldP spid="17" grpId="0"/>
      <p:bldP spid="18" grpId="0"/>
      <p:bldP spid="19" grpId="0"/>
      <p:bldP spid="21" grpId="0"/>
      <p:bldP spid="23" grpId="0"/>
      <p:bldP spid="25" grpId="0"/>
      <p:bldP spid="27" grpId="0"/>
      <p:bldP spid="30" grpId="0"/>
      <p:bldP spid="31" grpId="0"/>
      <p:bldP spid="32" grpId="0"/>
      <p:bldP spid="38" grpId="0"/>
      <p:bldP spid="37" grpId="0"/>
      <p:bldP spid="39" grpId="0"/>
      <p:bldP spid="40" grpId="0"/>
      <p:bldP spid="41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890</Words>
  <Application>Microsoft Office PowerPoint</Application>
  <PresentationFormat>On-screen Show (4:3)</PresentationFormat>
  <Paragraphs>144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John Allen</cp:lastModifiedBy>
  <cp:revision>123</cp:revision>
  <dcterms:created xsi:type="dcterms:W3CDTF">2013-02-14T17:21:24Z</dcterms:created>
  <dcterms:modified xsi:type="dcterms:W3CDTF">2016-12-29T23:02:23Z</dcterms:modified>
</cp:coreProperties>
</file>