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1" r:id="rId5"/>
    <p:sldId id="293" r:id="rId6"/>
    <p:sldId id="292" r:id="rId7"/>
    <p:sldId id="294" r:id="rId8"/>
    <p:sldId id="300" r:id="rId9"/>
    <p:sldId id="301" r:id="rId10"/>
    <p:sldId id="302" r:id="rId11"/>
    <p:sldId id="303" r:id="rId12"/>
    <p:sldId id="30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00"/>
    <a:srgbClr val="0000FF"/>
    <a:srgbClr val="006600"/>
    <a:srgbClr val="660033"/>
    <a:srgbClr val="FF3300"/>
    <a:srgbClr val="FF00FF"/>
    <a:srgbClr val="6600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0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0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1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0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5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4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7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D288-4A0D-4191-988C-0258A161A5F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1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1D288-4A0D-4191-988C-0258A161A5F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19501-0827-4A8A-80B2-FAAC124E0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0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1.wmf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0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3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2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image" Target="../media/image111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6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57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image" Target="../media/image58.png"/><Relationship Id="rId9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8.3 – Systems of Linear Equations - Determinants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2136" y="5250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Using Determinants to Solve Systems of Equations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4" y="986748"/>
            <a:ext cx="914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determinant is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value that is obtained from a square matrix.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0" y="1453780"/>
                <a:ext cx="1068936" cy="71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453780"/>
                <a:ext cx="1068936" cy="7143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" y="2362200"/>
            <a:ext cx="8964612" cy="28956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3796" y="5486400"/>
                <a:ext cx="1068936" cy="71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96" y="5486400"/>
                <a:ext cx="1068936" cy="7143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76400" y="5486400"/>
                <a:ext cx="1752600" cy="714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486400"/>
                <a:ext cx="1752600" cy="7143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59696" y="5612748"/>
                <a:ext cx="2169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=2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∙1−5∙7</m:t>
                      </m:r>
                    </m:oMath>
                  </m:oMathPara>
                </a14:m>
                <a:endParaRPr lang="en-US" sz="24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696" y="5612748"/>
                <a:ext cx="216954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57800" y="5612748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=2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−35</m:t>
                      </m:r>
                    </m:oMath>
                  </m:oMathPara>
                </a14:m>
                <a:endParaRPr lang="en-US" sz="24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612748"/>
                <a:ext cx="144780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29400" y="5596912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−33</m:t>
                      </m:r>
                    </m:oMath>
                  </m:oMathPara>
                </a14:m>
                <a:endParaRPr lang="en-US" sz="24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596912"/>
                <a:ext cx="144780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2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36" y="5250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 of Determinants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8.3 – Systems of Linear Equations - Determinants</a:t>
            </a:r>
            <a:endParaRPr lang="en-US" sz="2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7" y="1006876"/>
            <a:ext cx="8658225" cy="647700"/>
          </a:xfrm>
          <a:prstGeom prst="rect">
            <a:avLst/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0"/>
          <a:stretch>
            <a:fillRect/>
          </a:stretch>
        </p:blipFill>
        <p:spPr bwMode="auto">
          <a:xfrm>
            <a:off x="175463" y="1752600"/>
            <a:ext cx="87185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3" y="3040632"/>
            <a:ext cx="8734425" cy="714375"/>
          </a:xfrm>
          <a:prstGeom prst="rect">
            <a:avLst/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5" y="3859063"/>
            <a:ext cx="8724900" cy="714375"/>
          </a:xfrm>
          <a:prstGeom prst="rect">
            <a:avLst/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7438" y="4770477"/>
                <a:ext cx="1556938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38" y="4770477"/>
                <a:ext cx="1556938" cy="10689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99428" y="5055411"/>
                <a:ext cx="863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𝐷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428" y="5055411"/>
                <a:ext cx="86329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53454" y="4933357"/>
                <a:ext cx="1213452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1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454" y="4933357"/>
                <a:ext cx="1213452" cy="70577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36524" y="4940931"/>
                <a:ext cx="1524000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524" y="4940931"/>
                <a:ext cx="1524000" cy="7081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57967" y="4930985"/>
                <a:ext cx="1556938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+3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967" y="4930985"/>
                <a:ext cx="1556938" cy="7081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3363" y="5943600"/>
                <a:ext cx="7089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𝐷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63" y="5943600"/>
                <a:ext cx="708936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34082" y="5943600"/>
                <a:ext cx="17668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(2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∙6−3∙5)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82" y="5943600"/>
                <a:ext cx="1766847" cy="400110"/>
              </a:xfrm>
              <a:prstGeom prst="rect">
                <a:avLst/>
              </a:prstGeom>
              <a:blipFill rotWithShape="1">
                <a:blip r:embed="rId12"/>
                <a:stretch>
                  <a:fillRect r="-1384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00090" y="5943600"/>
                <a:ext cx="1964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−2(1</m:t>
                      </m:r>
                      <m:r>
                        <a:rPr lang="en-US" sz="2000" b="0" i="1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</a:rPr>
                        <m:t>∙6−3∙4)</m:t>
                      </m:r>
                    </m:oMath>
                  </m:oMathPara>
                </a14:m>
                <a:endParaRPr lang="en-US" sz="20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90" y="5943600"/>
                <a:ext cx="1964471" cy="400110"/>
              </a:xfrm>
              <a:prstGeom prst="rect">
                <a:avLst/>
              </a:prstGeom>
              <a:blipFill rotWithShape="1">
                <a:blip r:embed="rId13"/>
                <a:stretch>
                  <a:fillRect r="-62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46209" y="5943600"/>
                <a:ext cx="2034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+3(1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∙5−2∙4)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209" y="5943600"/>
                <a:ext cx="2034919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15376" y="5943600"/>
                <a:ext cx="19223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=−3+12−9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76" y="5943600"/>
                <a:ext cx="1922319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189542" y="5943600"/>
                <a:ext cx="6353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542" y="5943600"/>
                <a:ext cx="635361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3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6"/>
          <a:stretch>
            <a:fillRect/>
          </a:stretch>
        </p:blipFill>
        <p:spPr bwMode="auto">
          <a:xfrm>
            <a:off x="135182" y="4724400"/>
            <a:ext cx="89916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1"/>
          <a:stretch>
            <a:fillRect/>
          </a:stretch>
        </p:blipFill>
        <p:spPr bwMode="auto">
          <a:xfrm>
            <a:off x="226464" y="1585104"/>
            <a:ext cx="880903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136" y="5250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 of Determinants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8.3 – Systems of Linear Equations - Determinants</a:t>
            </a:r>
            <a:endParaRPr lang="en-US" sz="28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4" y="1017839"/>
            <a:ext cx="8686800" cy="695325"/>
          </a:xfrm>
          <a:prstGeom prst="rect">
            <a:avLst/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6" y="3810000"/>
            <a:ext cx="8715375" cy="1047750"/>
          </a:xfrm>
          <a:prstGeom prst="rect">
            <a:avLst/>
          </a:prstGeom>
          <a:noFill/>
          <a:ln w="2857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6362" y="5562600"/>
            <a:ext cx="228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81600" y="6248400"/>
            <a:ext cx="3853901" cy="490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50511" y="5848290"/>
                <a:ext cx="21982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−2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511" y="5848290"/>
                <a:ext cx="219829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2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36" y="5250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 the properties of determinants to solve the following problems.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8.3 – Systems of Linear Equations - Determinants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10395" y="986748"/>
                <a:ext cx="2318938" cy="1007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395" y="986748"/>
                <a:ext cx="2318938" cy="10075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0854" y="1994332"/>
                <a:ext cx="15455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𝑃𝑔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579 #44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54" y="1994332"/>
                <a:ext cx="1545546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8364" y="2394442"/>
                <a:ext cx="2021436" cy="1007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64" y="2394442"/>
                <a:ext cx="2021436" cy="10075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09800" y="2394442"/>
                <a:ext cx="2207842" cy="1007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394442"/>
                <a:ext cx="2207842" cy="10075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03857" y="2667401"/>
                <a:ext cx="11594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2(4)=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857" y="2667401"/>
                <a:ext cx="1159469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57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663326" y="2667400"/>
                <a:ext cx="413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326" y="2667400"/>
                <a:ext cx="413983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3581" y="3537516"/>
                <a:ext cx="15455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𝑃𝑔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 579 #46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81" y="3537516"/>
                <a:ext cx="1545546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395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71090" y="3937626"/>
                <a:ext cx="3715109" cy="1079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𝑤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90" y="3937626"/>
                <a:ext cx="3715109" cy="107933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05200" y="5694154"/>
                <a:ext cx="21581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4=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694154"/>
                <a:ext cx="2158126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56333" y="5694153"/>
                <a:ext cx="413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333" y="5694153"/>
                <a:ext cx="413983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91950" y="3937626"/>
                <a:ext cx="1978367" cy="1079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𝑤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950" y="3937626"/>
                <a:ext cx="1978367" cy="107933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09208" y="4953000"/>
                <a:ext cx="16305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smtClean="0">
                          <a:solidFill>
                            <a:srgbClr val="FF0066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66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208" y="4953000"/>
                <a:ext cx="1630592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72143" y="4953000"/>
                <a:ext cx="11143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smtClean="0">
                          <a:solidFill>
                            <a:srgbClr val="FF0066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143" y="4953000"/>
                <a:ext cx="1114380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870316" y="3942748"/>
                <a:ext cx="2664083" cy="10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(−1)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𝑤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316" y="3942748"/>
                <a:ext cx="2664083" cy="105022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739332" y="4953000"/>
                <a:ext cx="11143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smtClean="0">
                          <a:solidFill>
                            <a:srgbClr val="FF0066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↔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66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332" y="4953000"/>
                <a:ext cx="1114380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66563" y="5421099"/>
                <a:ext cx="3314837" cy="10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(−1)(−1)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63" y="5421099"/>
                <a:ext cx="3314837" cy="100777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73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9" grpId="0"/>
      <p:bldP spid="30" grpId="0"/>
      <p:bldP spid="31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8.3 – Systems of Linear Equations - Determinants</a:t>
            </a:r>
            <a:endParaRPr lang="en-US" sz="2800" b="1" dirty="0"/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9" y="761983"/>
            <a:ext cx="7695830" cy="579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0" y="2758805"/>
                <a:ext cx="4196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758805"/>
                <a:ext cx="41961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35451" y="2570869"/>
                <a:ext cx="2362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𝐷𝑒𝑡𝑒𝑟𝑚𝑖𝑛𝑎𝑛𝑡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451" y="2570869"/>
                <a:ext cx="23622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Elbow Connector 23"/>
          <p:cNvCxnSpPr>
            <a:stCxn id="2" idx="3"/>
          </p:cNvCxnSpPr>
          <p:nvPr/>
        </p:nvCxnSpPr>
        <p:spPr>
          <a:xfrm>
            <a:off x="2705613" y="2943471"/>
            <a:ext cx="1180587" cy="1018929"/>
          </a:xfrm>
          <a:prstGeom prst="bentConnector3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66800" y="2418523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𝐷𝑒𝑡𝑒𝑟𝑚𝑖𝑛𝑎𝑛𝑡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18523"/>
                <a:ext cx="20574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543800" y="2932505"/>
                <a:ext cx="593949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2932505"/>
                <a:ext cx="593949" cy="391261"/>
              </a:xfrm>
              <a:prstGeom prst="rect">
                <a:avLst/>
              </a:prstGeom>
              <a:blipFill rotWithShape="1"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7162800" y="3323766"/>
            <a:ext cx="677974" cy="638634"/>
            <a:chOff x="7162800" y="3323766"/>
            <a:chExt cx="677974" cy="638634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7620000" y="3323766"/>
              <a:ext cx="220774" cy="63863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7162800" y="3962400"/>
              <a:ext cx="4572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143000" y="3655931"/>
                <a:ext cx="1219200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655931"/>
                <a:ext cx="1219200" cy="7813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143000" y="4571999"/>
                <a:ext cx="1219200" cy="79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571999"/>
                <a:ext cx="1219200" cy="7914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5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42" grpId="0"/>
      <p:bldP spid="44" grpId="0"/>
      <p:bldP spid="58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36" y="5250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Using Determinants to Solve Systems of Equations. (pg. 579 #18)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6805" y="5715000"/>
                <a:ext cx="83022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𝑆𝑜𝑙𝑢𝑡𝑖𝑜𝑛</m:t>
                      </m:r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:(−1, 2)</m:t>
                      </m:r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5" y="5715000"/>
                <a:ext cx="8302226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8.3 – Systems of Linear Equations - Determinants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600" y="1143000"/>
                <a:ext cx="2745336" cy="789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+3</m:t>
                                </m:r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=5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−3</m:t>
                                </m:r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=−8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43000"/>
                <a:ext cx="2745336" cy="7891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7220" y="2041293"/>
                <a:ext cx="1888096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33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33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33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33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0" y="2041293"/>
                <a:ext cx="1888096" cy="7081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95303" y="2167641"/>
                <a:ext cx="25822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∙(−3)−3∙2</m:t>
                      </m:r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303" y="2167641"/>
                <a:ext cx="2582215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77518" y="2164531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=−3</m:t>
                      </m:r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−6</m:t>
                      </m:r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518" y="2164531"/>
                <a:ext cx="14478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64778" y="2167641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−9</m:t>
                      </m:r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778" y="2167641"/>
                <a:ext cx="144780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66370" y="2917570"/>
                <a:ext cx="2398800" cy="715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33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33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33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33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70" y="2917570"/>
                <a:ext cx="2398800" cy="71564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876170" y="3043918"/>
                <a:ext cx="3047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=5</m:t>
                      </m:r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∙(−3)−3∙(−8)</m:t>
                      </m:r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170" y="3043918"/>
                <a:ext cx="3047999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01418" y="3035439"/>
                <a:ext cx="19237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=−15+24</m:t>
                      </m:r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418" y="3035439"/>
                <a:ext cx="1923732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615917" y="3044559"/>
                <a:ext cx="993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917" y="3044559"/>
                <a:ext cx="993322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6370" y="3774618"/>
                <a:ext cx="2398800" cy="715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0033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33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33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33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70" y="3774618"/>
                <a:ext cx="2398800" cy="71564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753419" y="3892486"/>
                <a:ext cx="3047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∙(−8)−5∙2</m:t>
                      </m:r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419" y="3892486"/>
                <a:ext cx="3047999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257800" y="3901607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=−8−10</m:t>
                      </m:r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901607"/>
                <a:ext cx="1676400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892017" y="3892485"/>
                <a:ext cx="993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=−18</m:t>
                      </m:r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017" y="3892485"/>
                <a:ext cx="993322" cy="461665"/>
              </a:xfrm>
              <a:prstGeom prst="rect">
                <a:avLst/>
              </a:prstGeom>
              <a:blipFill rotWithShape="1">
                <a:blip r:embed="rId15"/>
                <a:stretch>
                  <a:fillRect r="-7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2000" y="4724400"/>
                <a:ext cx="1219200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724400"/>
                <a:ext cx="1219200" cy="78136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906027" y="4724400"/>
                <a:ext cx="970143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027" y="4724400"/>
                <a:ext cx="970143" cy="78136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876170" y="4884251"/>
                <a:ext cx="970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=−1</m:t>
                      </m:r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170" y="4884251"/>
                <a:ext cx="970143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67918" y="4712815"/>
                <a:ext cx="1219200" cy="79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918" y="4712815"/>
                <a:ext cx="1219200" cy="79143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611945" y="4712815"/>
                <a:ext cx="970143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945" y="4712815"/>
                <a:ext cx="970143" cy="78617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582088" y="4872666"/>
                <a:ext cx="970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088" y="4872666"/>
                <a:ext cx="970143" cy="46166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36" y="5250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Using Determinants to Solve Systems of Equations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066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Determinant of a 3 x 3 Matrix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8.3 – Systems of Linear Equations - Determinants</a:t>
            </a:r>
            <a:endParaRPr lang="en-US" sz="2800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81" y="2971800"/>
            <a:ext cx="6400800" cy="311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1670953"/>
                <a:ext cx="9144000" cy="1107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70953"/>
                <a:ext cx="9144000" cy="11076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895599" y="4267200"/>
            <a:ext cx="54864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48000" y="4394089"/>
                <a:ext cx="1759049" cy="825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394089"/>
                <a:ext cx="1759049" cy="8256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59275" y="4394089"/>
                <a:ext cx="1759049" cy="825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75" y="4394089"/>
                <a:ext cx="1759049" cy="8256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18324" y="4397333"/>
                <a:ext cx="1759049" cy="825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324" y="4397333"/>
                <a:ext cx="1759049" cy="8256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124200" y="4397333"/>
            <a:ext cx="457200" cy="3270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10199" y="4386199"/>
            <a:ext cx="457200" cy="3270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96200" y="4386198"/>
            <a:ext cx="457200" cy="3270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657600" y="4527958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4"/>
          </p:cNvCxnSpPr>
          <p:nvPr/>
        </p:nvCxnSpPr>
        <p:spPr>
          <a:xfrm>
            <a:off x="3352800" y="4724400"/>
            <a:ext cx="0" cy="498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57600" y="4713265"/>
            <a:ext cx="951781" cy="5064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5638800" y="4713266"/>
            <a:ext cx="0" cy="506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876800" y="4549731"/>
            <a:ext cx="4572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43600" y="4527958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876800" y="4713265"/>
            <a:ext cx="381000" cy="5096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946475" y="4710021"/>
            <a:ext cx="381000" cy="5096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29400" y="4560866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952117" y="4710021"/>
            <a:ext cx="0" cy="5096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629400" y="4711642"/>
            <a:ext cx="951781" cy="5064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  <p:bldP spid="17" grpId="0"/>
      <p:bldP spid="18" grpId="0"/>
      <p:bldP spid="6" grpId="0" animBg="1"/>
      <p:bldP spid="20" grpId="0" animBg="1"/>
      <p:bldP spid="21" grpId="0" animBg="1"/>
      <p:bldP spid="23" grpId="0" animBg="1"/>
      <p:bldP spid="35" grpId="0" animBg="1"/>
      <p:bldP spid="36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36" y="5250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x 3 Determinants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574" y="986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Calculate the determinant of the given matrix.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8.3 – Systems of Linear Equations - Determinants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71600" y="1637306"/>
                <a:ext cx="2286000" cy="1076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−4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−4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637306"/>
                <a:ext cx="2286000" cy="10764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19600" y="1670953"/>
                <a:ext cx="2286000" cy="1076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70953"/>
                <a:ext cx="2286000" cy="10764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90123" y="3148370"/>
                <a:ext cx="863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𝐷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123" y="3148370"/>
                <a:ext cx="86329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444148" y="3026316"/>
                <a:ext cx="1600201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148" y="3026316"/>
                <a:ext cx="1600201" cy="7057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848817" y="3030122"/>
                <a:ext cx="1600201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−4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00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817" y="3030122"/>
                <a:ext cx="1600201" cy="7081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372817" y="3030122"/>
                <a:ext cx="1983424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+5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817" y="3030122"/>
                <a:ext cx="1983424" cy="7081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3309" y="3886715"/>
                <a:ext cx="7089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𝐷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09" y="3886715"/>
                <a:ext cx="708936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284028" y="3886715"/>
                <a:ext cx="21926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3(6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∙3−3∙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−4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028" y="3886715"/>
                <a:ext cx="219268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365084" y="3886715"/>
                <a:ext cx="23479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−4((−4)</m:t>
                      </m:r>
                      <m:r>
                        <a:rPr lang="en-US" sz="2000" b="0" i="1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</a:rPr>
                        <m:t>∙3−3∙1)</m:t>
                      </m:r>
                    </m:oMath>
                  </m:oMathPara>
                </a14:m>
                <a:endParaRPr lang="en-US" sz="20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084" y="3886715"/>
                <a:ext cx="2347955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155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656836" y="3886715"/>
                <a:ext cx="27958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+5((−4)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∙(−4)−6∙1)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836" y="3886715"/>
                <a:ext cx="2795875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950036" y="4495799"/>
                <a:ext cx="31780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𝐷</m:t>
                      </m:r>
                      <m:r>
                        <a:rPr lang="en-US" sz="2400" b="0" i="1" smtClean="0">
                          <a:latin typeface="Cambria Math"/>
                        </a:rPr>
                        <m:t>=90+60+50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036" y="4495799"/>
                <a:ext cx="3178049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629179" y="5073763"/>
                <a:ext cx="1819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𝐷</m:t>
                      </m:r>
                      <m:r>
                        <a:rPr lang="en-US" sz="2400" b="0" i="1" smtClean="0">
                          <a:latin typeface="Cambria Math"/>
                        </a:rPr>
                        <m:t>=200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179" y="5073763"/>
                <a:ext cx="1819761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01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9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36" y="5250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Using Determinants to Solve Systems of Equations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8.3 – Systems of Linear Equations - Determinants</a:t>
            </a:r>
            <a:endParaRPr lang="en-US" sz="28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14976"/>
            <a:ext cx="3733800" cy="14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5" y="2667000"/>
            <a:ext cx="8809037" cy="3093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58000" y="3429000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≠0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429000"/>
                <a:ext cx="12954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55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36" y="5250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Using Determinants to Solve Systems of Equations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86200" y="1198719"/>
                <a:ext cx="3505200" cy="1098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−4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−2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−5</m:t>
                          </m:r>
                        </m:e>
                      </m:mr>
                    </m:m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18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17</m:t>
                          </m:r>
                        </m:e>
                      </m:mr>
                    </m:m>
                  </m:oMath>
                </a14:m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198719"/>
                <a:ext cx="3505200" cy="10984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8.3 – Systems of Linear Equations - Determinants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" y="1138687"/>
                <a:ext cx="3028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240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−4</m:t>
                      </m:r>
                      <m:r>
                        <a:rPr lang="en-US" sz="2400" i="1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38687"/>
                <a:ext cx="302895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86928" y="1604665"/>
                <a:ext cx="2190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5</m:t>
                      </m:r>
                      <m:r>
                        <a:rPr lang="en-US" sz="2400" i="1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2400" i="1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=18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28" y="1604665"/>
                <a:ext cx="219075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833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19200" y="2066329"/>
                <a:ext cx="1809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−5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066329"/>
                <a:ext cx="180975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392633"/>
              </p:ext>
            </p:extLst>
          </p:nvPr>
        </p:nvGraphicFramePr>
        <p:xfrm>
          <a:off x="228600" y="1066800"/>
          <a:ext cx="400050" cy="1520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7" imgW="190440" imgH="723600" progId="Equation.3">
                  <p:embed/>
                </p:oleObj>
              </mc:Choice>
              <mc:Fallback>
                <p:oleObj name="Equation" r:id="rId7" imgW="190440" imgH="72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" y="1066800"/>
                        <a:ext cx="400050" cy="1520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200" y="2743200"/>
                <a:ext cx="8911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𝐷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743200"/>
                <a:ext cx="89115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99133" y="2743200"/>
                <a:ext cx="24785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−2(−2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∙−5−0∙0)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33" y="2743200"/>
                <a:ext cx="2478545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58099" y="2743200"/>
                <a:ext cx="25045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−1(5</m:t>
                      </m:r>
                      <m:r>
                        <a:rPr lang="en-US" sz="2000" b="0" i="1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</a:rPr>
                        <m:t>∙(−5)−0∙1)</m:t>
                      </m:r>
                    </m:oMath>
                  </m:oMathPara>
                </a14:m>
                <a:endParaRPr lang="en-US" sz="20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099" y="2743200"/>
                <a:ext cx="2504502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34000" y="2743200"/>
                <a:ext cx="2895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(−4)(5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∙0−(−2)∙1)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743200"/>
                <a:ext cx="2895600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43018" y="3143310"/>
                <a:ext cx="152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𝐷</m:t>
                      </m:r>
                      <m:r>
                        <a:rPr lang="en-US" sz="2400" b="0" i="1" smtClean="0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018" y="3143310"/>
                <a:ext cx="1524000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349097" y="3733800"/>
                <a:ext cx="2106103" cy="1098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−4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18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−2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17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−5</m:t>
                          </m:r>
                        </m:e>
                      </m:mr>
                    </m:m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097" y="3733800"/>
                <a:ext cx="2106103" cy="109844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200" y="4876800"/>
                <a:ext cx="8911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876800"/>
                <a:ext cx="891152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9133" y="4876800"/>
                <a:ext cx="25949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4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(−2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∙(−5)−0∙0)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33" y="4876800"/>
                <a:ext cx="2594965" cy="400110"/>
              </a:xfrm>
              <a:prstGeom prst="rect">
                <a:avLst/>
              </a:prstGeom>
              <a:blipFill rotWithShape="1">
                <a:blip r:embed="rId1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58098" y="4876800"/>
                <a:ext cx="2733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−1(18</m:t>
                      </m:r>
                      <m:r>
                        <a:rPr lang="en-US" sz="2000" b="0" i="1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</a:rPr>
                        <m:t>∙(−5)−0∙17)</m:t>
                      </m:r>
                    </m:oMath>
                  </m:oMathPara>
                </a14:m>
                <a:endParaRPr lang="en-US" sz="20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098" y="4876800"/>
                <a:ext cx="2733101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26657" y="4876800"/>
                <a:ext cx="3083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(−4)(18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∙0−(−2)∙17)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657" y="4876800"/>
                <a:ext cx="3083943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90432" y="5276910"/>
                <a:ext cx="152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=−6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432" y="5276910"/>
                <a:ext cx="1524000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912263" y="5791199"/>
                <a:ext cx="2585509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263" y="5791199"/>
                <a:ext cx="2585509" cy="78617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9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36" y="5250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Using Determinants to Solve Systems of Equations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986748"/>
                <a:ext cx="3505200" cy="1098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−4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−2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−5</m:t>
                          </m:r>
                        </m:e>
                      </m:mr>
                    </m:m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18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17</m:t>
                          </m:r>
                        </m:e>
                      </m:mr>
                    </m:m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86748"/>
                <a:ext cx="3505200" cy="10984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8.3 – Systems of Linear Equations - Determinants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662648" y="1305136"/>
                <a:ext cx="152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𝐷</m:t>
                      </m:r>
                      <m:r>
                        <a:rPr lang="en-US" sz="2400" b="0" i="1" smtClean="0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648" y="1305136"/>
                <a:ext cx="15240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1415" y="2209800"/>
                <a:ext cx="891152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15" y="2209800"/>
                <a:ext cx="891152" cy="490840"/>
              </a:xfrm>
              <a:prstGeom prst="rect">
                <a:avLst/>
              </a:prstGeom>
              <a:blipFill rotWithShape="1"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44348" y="2209800"/>
                <a:ext cx="2718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−2(18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∙(−5)−0∙17)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48" y="2209800"/>
                <a:ext cx="2718300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90823" y="2209800"/>
                <a:ext cx="27331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−4(5</m:t>
                      </m:r>
                      <m:r>
                        <a:rPr lang="en-US" sz="2000" b="0" i="1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</a:rPr>
                        <m:t>∙(−5)−0∙1)</m:t>
                      </m:r>
                    </m:oMath>
                  </m:oMathPara>
                </a14:m>
                <a:endParaRPr lang="en-US" sz="20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823" y="2209800"/>
                <a:ext cx="2733101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1200" y="2209800"/>
                <a:ext cx="30839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(−4)(5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∙17−18∙1)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09800"/>
                <a:ext cx="3083943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35647" y="2609910"/>
                <a:ext cx="1524000" cy="49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647" y="2609910"/>
                <a:ext cx="1524000" cy="490840"/>
              </a:xfrm>
              <a:prstGeom prst="rect">
                <a:avLst/>
              </a:prstGeom>
              <a:blipFill rotWithShape="1">
                <a:blip r:embed="rId8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57478" y="3124199"/>
                <a:ext cx="2733722" cy="7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=−4</m:t>
                      </m:r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478" y="3124199"/>
                <a:ext cx="2733722" cy="79380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096000" y="986748"/>
                <a:ext cx="2151052" cy="1098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−4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18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17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−5</m:t>
                          </m:r>
                        </m:e>
                      </m:mr>
                    </m:m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986748"/>
                <a:ext cx="2151052" cy="109844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236498" y="3962400"/>
                <a:ext cx="2151052" cy="1098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−2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18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17</m:t>
                          </m:r>
                        </m:e>
                      </m:mr>
                    </m:m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498" y="3962400"/>
                <a:ext cx="2151052" cy="109844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58796" y="5068206"/>
                <a:ext cx="8911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96" y="5068206"/>
                <a:ext cx="891152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81729" y="5068206"/>
                <a:ext cx="27183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−2((−2)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∙17−18∙0)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29" y="5068206"/>
                <a:ext cx="2718300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90823" y="5068206"/>
                <a:ext cx="23003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6600"/>
                          </a:solidFill>
                          <a:latin typeface="Cambria Math"/>
                        </a:rPr>
                        <m:t>−1(5</m:t>
                      </m:r>
                      <m:r>
                        <a:rPr lang="en-US" sz="2000" b="0" i="1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</a:rPr>
                        <m:t>∙17−18∙1)</m:t>
                      </m:r>
                    </m:oMath>
                  </m:oMathPara>
                </a14:m>
                <a:endParaRPr lang="en-US" sz="20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823" y="5068206"/>
                <a:ext cx="2300377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62600" y="5068206"/>
                <a:ext cx="2418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4(5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∙0−(−2)∙1)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068206"/>
                <a:ext cx="2418471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73028" y="5468316"/>
                <a:ext cx="152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028" y="5468316"/>
                <a:ext cx="1524000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094859" y="5982605"/>
                <a:ext cx="273372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𝑧</m:t>
                      </m:r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𝐷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itchFamily="18" charset="0"/>
                        </a:rPr>
                        <m:t>=−3</m:t>
                      </m:r>
                    </m:oMath>
                  </m:oMathPara>
                </a14:m>
                <a:endParaRPr lang="en-US" sz="2400" dirty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59" y="5982605"/>
                <a:ext cx="2733722" cy="78617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5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136" y="5250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Using Determinants to Solve Systems of Equations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136" y="0"/>
            <a:ext cx="91440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Section 8.3 – Systems of Linear Equations - Determinants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" y="1138687"/>
                <a:ext cx="3028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240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−4</m:t>
                      </m:r>
                      <m:r>
                        <a:rPr lang="en-US" sz="2400" i="1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38687"/>
                <a:ext cx="302895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86928" y="1604665"/>
                <a:ext cx="2190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5</m:t>
                      </m:r>
                      <m:r>
                        <a:rPr lang="en-US" sz="2400" i="1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−2</m:t>
                      </m:r>
                      <m:r>
                        <a:rPr lang="en-US" sz="2400" i="1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=18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28" y="1604665"/>
                <a:ext cx="219075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833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19200" y="2066329"/>
                <a:ext cx="1809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−5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=1</m:t>
                      </m:r>
                      <m:r>
                        <a:rPr lang="en-US" sz="2400" b="0" i="1" smtClean="0">
                          <a:solidFill>
                            <a:srgbClr val="006600"/>
                          </a:solidFill>
                          <a:latin typeface="Cambria Math"/>
                          <a:cs typeface="Times New Roman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066329"/>
                <a:ext cx="180975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955640"/>
              </p:ext>
            </p:extLst>
          </p:nvPr>
        </p:nvGraphicFramePr>
        <p:xfrm>
          <a:off x="228600" y="1066800"/>
          <a:ext cx="400050" cy="1520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6" imgW="190440" imgH="723600" progId="Equation.3">
                  <p:embed/>
                </p:oleObj>
              </mc:Choice>
              <mc:Fallback>
                <p:oleObj name="Equation" r:id="rId6" imgW="190440" imgH="72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" y="1066800"/>
                        <a:ext cx="400050" cy="1520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72369" y="1598422"/>
                <a:ext cx="1677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𝑆𝑜𝑙𝑢𝑡𝑖𝑜𝑛</m:t>
                      </m:r>
                      <m:r>
                        <a:rPr lang="en-US" sz="2400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369" y="1598422"/>
                <a:ext cx="167747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62600" y="1577008"/>
                <a:ext cx="1677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(2, −4, −3)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577008"/>
                <a:ext cx="1677478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455" r="-1455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" descr="Screen shot 2012-03-24 at 8.20.52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8536536" cy="205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92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6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680</Words>
  <Application>Microsoft Office PowerPoint</Application>
  <PresentationFormat>On-screen Show (4:3)</PresentationFormat>
  <Paragraphs>140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John Allen</cp:lastModifiedBy>
  <cp:revision>147</cp:revision>
  <dcterms:created xsi:type="dcterms:W3CDTF">2013-02-14T17:21:24Z</dcterms:created>
  <dcterms:modified xsi:type="dcterms:W3CDTF">2016-12-20T01:18:17Z</dcterms:modified>
</cp:coreProperties>
</file>